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notesSlides/notesSlide9.xml" ContentType="application/vnd.openxmlformats-officedocument.presentationml.notesSl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1.xml" ContentType="application/vnd.openxmlformats-officedocument.themeOverride+xml"/>
  <Override PartName="/ppt/theme/themeOverride22.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notesSlides/notesSlide13.xml" ContentType="application/vnd.openxmlformats-officedocument.presentationml.notesSlide+xml"/>
  <Override PartName="/ppt/theme/themeOverride30.xml" ContentType="application/vnd.openxmlformats-officedocument.themeOverr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47.xml" ContentType="application/vnd.openxmlformats-officedocument.themeOverride+xml"/>
  <Override PartName="/ppt/theme/themeOverride48.xml" ContentType="application/vnd.openxmlformats-officedocument.themeOverride+xml"/>
  <Override PartName="/ppt/theme/themeOverride49.xml" ContentType="application/vnd.openxmlformats-officedocument.themeOverride+xml"/>
  <Override PartName="/ppt/theme/themeOverride50.xml" ContentType="application/vnd.openxmlformats-officedocument.themeOverride+xml"/>
  <Override PartName="/ppt/theme/themeOverride51.xml" ContentType="application/vnd.openxmlformats-officedocument.themeOverride+xml"/>
  <Override PartName="/ppt/theme/themeOverride52.xml" ContentType="application/vnd.openxmlformats-officedocument.themeOverride+xml"/>
  <Override PartName="/ppt/theme/themeOverride53.xml" ContentType="application/vnd.openxmlformats-officedocument.themeOverride+xml"/>
  <Override PartName="/ppt/theme/themeOverride54.xml" ContentType="application/vnd.openxmlformats-officedocument.themeOverride+xml"/>
  <Override PartName="/ppt/theme/themeOverride55.xml" ContentType="application/vnd.openxmlformats-officedocument.themeOverride+xml"/>
  <Override PartName="/ppt/theme/themeOverride56.xml" ContentType="application/vnd.openxmlformats-officedocument.themeOverride+xml"/>
  <Override PartName="/ppt/theme/themeOverride57.xml" ContentType="application/vnd.openxmlformats-officedocument.themeOverride+xml"/>
  <Override PartName="/ppt/theme/themeOverride58.xml" ContentType="application/vnd.openxmlformats-officedocument.themeOverride+xml"/>
  <Override PartName="/ppt/theme/themeOverride59.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60.xml" ContentType="application/vnd.openxmlformats-officedocument.themeOverride+xml"/>
  <Override PartName="/ppt/notesSlides/notesSlide2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61.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4" r:id="rId48"/>
    <p:sldId id="305" r:id="rId49"/>
    <p:sldId id="306" r:id="rId50"/>
    <p:sldId id="307" r:id="rId51"/>
    <p:sldId id="303"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51" r:id="rId84"/>
    <p:sldId id="308" r:id="rId85"/>
    <p:sldId id="309" r:id="rId86"/>
    <p:sldId id="341" r:id="rId87"/>
    <p:sldId id="342" r:id="rId88"/>
    <p:sldId id="343" r:id="rId89"/>
    <p:sldId id="345" r:id="rId90"/>
    <p:sldId id="346" r:id="rId91"/>
    <p:sldId id="347" r:id="rId92"/>
    <p:sldId id="350" r:id="rId93"/>
    <p:sldId id="349" r:id="rId9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0" d="100"/>
          <a:sy n="60" d="100"/>
        </p:scale>
        <p:origin x="-78" y="9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heme" Target="theme/theme1.xml"/></Relationships>
</file>

<file path=ppt/diagrams/_rels/data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image" Target="../media/image38.png"/><Relationship Id="rId4" Type="http://schemas.openxmlformats.org/officeDocument/2006/relationships/image" Target="../media/image41.jpeg"/></Relationships>
</file>

<file path=ppt/diagrams/_rels/drawing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image" Target="../media/image38.png"/><Relationship Id="rId4" Type="http://schemas.openxmlformats.org/officeDocument/2006/relationships/image" Target="../media/image41.jpeg"/></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8605A2-B3BE-4560-9968-F6AD13D04CB9}" type="doc">
      <dgm:prSet loTypeId="urn:microsoft.com/office/officeart/2005/8/layout/hierarchy3" loCatId="list" qsTypeId="urn:microsoft.com/office/officeart/2005/8/quickstyle/simple4" qsCatId="simple" csTypeId="urn:microsoft.com/office/officeart/2005/8/colors/accent6_4" csCatId="accent6" phldr="1"/>
      <dgm:spPr/>
      <dgm:t>
        <a:bodyPr/>
        <a:lstStyle/>
        <a:p>
          <a:endParaRPr lang="ru-RU"/>
        </a:p>
      </dgm:t>
    </dgm:pt>
    <dgm:pt modelId="{9F91C059-2718-4371-B8C5-89FEB1B1B78C}">
      <dgm:prSet phldrT="[Текст]"/>
      <dgm:spPr/>
      <dgm:t>
        <a:bodyPr/>
        <a:lstStyle/>
        <a:p>
          <a:r>
            <a:rPr lang="ro-RO" dirty="0"/>
            <a:t>Criterii de atribuire </a:t>
          </a:r>
          <a:endParaRPr lang="ru-RU" dirty="0"/>
        </a:p>
      </dgm:t>
    </dgm:pt>
    <dgm:pt modelId="{6321C225-2F3A-4659-B78D-D7E43F99B1C2}" type="parTrans" cxnId="{2F40F739-ED81-424D-BFF4-5AE9169C9117}">
      <dgm:prSet/>
      <dgm:spPr/>
      <dgm:t>
        <a:bodyPr/>
        <a:lstStyle/>
        <a:p>
          <a:endParaRPr lang="ru-RU"/>
        </a:p>
      </dgm:t>
    </dgm:pt>
    <dgm:pt modelId="{A690D930-70BB-4A0A-A396-31291D8E0EF5}" type="sibTrans" cxnId="{2F40F739-ED81-424D-BFF4-5AE9169C9117}">
      <dgm:prSet/>
      <dgm:spPr/>
      <dgm:t>
        <a:bodyPr/>
        <a:lstStyle/>
        <a:p>
          <a:endParaRPr lang="ru-RU"/>
        </a:p>
      </dgm:t>
    </dgm:pt>
    <dgm:pt modelId="{9A0AAFE7-F06D-40ED-ABFF-341B4446C7E0}">
      <dgm:prSet phldrT="[Текст]" custT="1"/>
      <dgm:spPr/>
      <dgm:t>
        <a:bodyPr/>
        <a:lstStyle/>
        <a:p>
          <a:r>
            <a:rPr lang="it-IT" sz="1800" dirty="0" err="1"/>
            <a:t>prețul</a:t>
          </a:r>
          <a:r>
            <a:rPr lang="it-IT" sz="1800" dirty="0"/>
            <a:t> </a:t>
          </a:r>
          <a:r>
            <a:rPr lang="it-IT" sz="1800" dirty="0" err="1"/>
            <a:t>cel</a:t>
          </a:r>
          <a:r>
            <a:rPr lang="it-IT" sz="1800" dirty="0"/>
            <a:t> mai </a:t>
          </a:r>
          <a:r>
            <a:rPr lang="it-IT" sz="1800" dirty="0" err="1"/>
            <a:t>scăzut</a:t>
          </a:r>
          <a:endParaRPr lang="ru-RU" sz="1800" dirty="0"/>
        </a:p>
      </dgm:t>
    </dgm:pt>
    <dgm:pt modelId="{4B6324CE-49DF-48BE-BAF8-CB2B92AF940A}" type="parTrans" cxnId="{E191A488-1DF2-4AB4-8F8B-7F085439D77C}">
      <dgm:prSet/>
      <dgm:spPr/>
      <dgm:t>
        <a:bodyPr/>
        <a:lstStyle/>
        <a:p>
          <a:endParaRPr lang="ru-RU"/>
        </a:p>
      </dgm:t>
    </dgm:pt>
    <dgm:pt modelId="{3E5917DC-645B-4585-9B1E-C360CC45D916}" type="sibTrans" cxnId="{E191A488-1DF2-4AB4-8F8B-7F085439D77C}">
      <dgm:prSet/>
      <dgm:spPr/>
      <dgm:t>
        <a:bodyPr/>
        <a:lstStyle/>
        <a:p>
          <a:endParaRPr lang="ru-RU"/>
        </a:p>
      </dgm:t>
    </dgm:pt>
    <dgm:pt modelId="{5E5908DC-6184-4D57-BA78-9B90E9C56DD4}">
      <dgm:prSet phldrT="[Текст]" custT="1"/>
      <dgm:spPr/>
      <dgm:t>
        <a:bodyPr/>
        <a:lstStyle/>
        <a:p>
          <a:r>
            <a:rPr lang="it-IT" sz="1800" dirty="0" err="1"/>
            <a:t>costul</a:t>
          </a:r>
          <a:r>
            <a:rPr lang="it-IT" sz="1800" dirty="0"/>
            <a:t> </a:t>
          </a:r>
          <a:r>
            <a:rPr lang="it-IT" sz="1800" dirty="0" err="1"/>
            <a:t>cel</a:t>
          </a:r>
          <a:r>
            <a:rPr lang="it-IT" sz="1800" dirty="0"/>
            <a:t> mai </a:t>
          </a:r>
          <a:r>
            <a:rPr lang="it-IT" sz="1800" dirty="0" err="1"/>
            <a:t>scăzut</a:t>
          </a:r>
          <a:r>
            <a:rPr lang="ro-RO" sz="1800" dirty="0"/>
            <a:t> </a:t>
          </a:r>
          <a:endParaRPr lang="ru-RU" sz="1800" dirty="0"/>
        </a:p>
      </dgm:t>
    </dgm:pt>
    <dgm:pt modelId="{3FD1C1BC-2C8A-477D-8D00-94D7277C6775}" type="parTrans" cxnId="{A9307069-4C08-42DF-B38F-C69AE296B880}">
      <dgm:prSet/>
      <dgm:spPr/>
      <dgm:t>
        <a:bodyPr/>
        <a:lstStyle/>
        <a:p>
          <a:endParaRPr lang="ru-RU"/>
        </a:p>
      </dgm:t>
    </dgm:pt>
    <dgm:pt modelId="{94D59C93-2818-410C-9B74-534517F65D3B}" type="sibTrans" cxnId="{A9307069-4C08-42DF-B38F-C69AE296B880}">
      <dgm:prSet/>
      <dgm:spPr/>
      <dgm:t>
        <a:bodyPr/>
        <a:lstStyle/>
        <a:p>
          <a:endParaRPr lang="ru-RU"/>
        </a:p>
      </dgm:t>
    </dgm:pt>
    <dgm:pt modelId="{6A4D21E9-C993-4D38-A015-BDE43D1EB380}">
      <dgm:prSet phldrT="[Текст]"/>
      <dgm:spPr/>
      <dgm:t>
        <a:bodyPr/>
        <a:lstStyle/>
        <a:p>
          <a:r>
            <a:rPr lang="ro-RO" dirty="0"/>
            <a:t>Factorii de evaluare</a:t>
          </a:r>
          <a:endParaRPr lang="ru-RU" dirty="0"/>
        </a:p>
      </dgm:t>
    </dgm:pt>
    <dgm:pt modelId="{49E64632-E026-4E67-A818-E9EF5099AAEF}" type="parTrans" cxnId="{5E88613F-46C1-4A00-ACBE-547F0FA93BDF}">
      <dgm:prSet/>
      <dgm:spPr/>
      <dgm:t>
        <a:bodyPr/>
        <a:lstStyle/>
        <a:p>
          <a:endParaRPr lang="ru-RU"/>
        </a:p>
      </dgm:t>
    </dgm:pt>
    <dgm:pt modelId="{A8C935CB-61DD-4447-8480-CD27E8E36DBD}" type="sibTrans" cxnId="{5E88613F-46C1-4A00-ACBE-547F0FA93BDF}">
      <dgm:prSet/>
      <dgm:spPr/>
      <dgm:t>
        <a:bodyPr/>
        <a:lstStyle/>
        <a:p>
          <a:endParaRPr lang="ru-RU"/>
        </a:p>
      </dgm:t>
    </dgm:pt>
    <dgm:pt modelId="{9838B085-3FAC-48F5-833B-705E246CA414}">
      <dgm:prSet phldrT="[Текст]" custT="1"/>
      <dgm:spPr/>
      <dgm:t>
        <a:bodyPr/>
        <a:lstStyle/>
        <a:p>
          <a:r>
            <a:rPr lang="ro-RO" sz="1800" dirty="0"/>
            <a:t>Prețul</a:t>
          </a:r>
          <a:r>
            <a:rPr lang="ro-RO" sz="1200" dirty="0"/>
            <a:t> </a:t>
          </a:r>
          <a:endParaRPr lang="ru-RU" sz="1200" dirty="0"/>
        </a:p>
      </dgm:t>
    </dgm:pt>
    <dgm:pt modelId="{F03E696A-CD57-448B-BCC3-0BD98DEC7BC7}" type="parTrans" cxnId="{EB2B1EB6-6A4C-4042-A306-327ADB54D5BB}">
      <dgm:prSet/>
      <dgm:spPr/>
      <dgm:t>
        <a:bodyPr/>
        <a:lstStyle/>
        <a:p>
          <a:endParaRPr lang="ru-RU"/>
        </a:p>
      </dgm:t>
    </dgm:pt>
    <dgm:pt modelId="{61C12F28-C3BF-41E1-93AA-CBE737B88732}" type="sibTrans" cxnId="{EB2B1EB6-6A4C-4042-A306-327ADB54D5BB}">
      <dgm:prSet/>
      <dgm:spPr/>
      <dgm:t>
        <a:bodyPr/>
        <a:lstStyle/>
        <a:p>
          <a:endParaRPr lang="ru-RU"/>
        </a:p>
      </dgm:t>
    </dgm:pt>
    <dgm:pt modelId="{5E2B612C-2532-4121-94C0-605D37334C5B}">
      <dgm:prSet phldrT="[Текст]" custT="1"/>
      <dgm:spPr/>
      <dgm:t>
        <a:bodyPr/>
        <a:lstStyle/>
        <a:p>
          <a:r>
            <a:rPr lang="ro-RO" sz="1400" dirty="0"/>
            <a:t>se determină pe baza considerentelor de rentabilitate, utilizând factori precum calcularea costurilor pe ciclul de viață;</a:t>
          </a:r>
          <a:endParaRPr lang="ru-RU" sz="1400" dirty="0"/>
        </a:p>
      </dgm:t>
    </dgm:pt>
    <dgm:pt modelId="{D353D551-A271-45A5-A1B4-F7714FDC26FC}" type="parTrans" cxnId="{0999F324-0FD2-4F41-ACA3-5AD0FBC50D3D}">
      <dgm:prSet/>
      <dgm:spPr/>
      <dgm:t>
        <a:bodyPr/>
        <a:lstStyle/>
        <a:p>
          <a:endParaRPr lang="ru-RU"/>
        </a:p>
      </dgm:t>
    </dgm:pt>
    <dgm:pt modelId="{137D04FD-D319-4089-ACD9-B330FD9F10DD}" type="sibTrans" cxnId="{0999F324-0FD2-4F41-ACA3-5AD0FBC50D3D}">
      <dgm:prSet/>
      <dgm:spPr/>
      <dgm:t>
        <a:bodyPr/>
        <a:lstStyle/>
        <a:p>
          <a:endParaRPr lang="ru-RU"/>
        </a:p>
      </dgm:t>
    </dgm:pt>
    <dgm:pt modelId="{BD0F1279-7C5B-4584-A698-0AD6F1CEFCAB}">
      <dgm:prSet custT="1"/>
      <dgm:spPr/>
      <dgm:t>
        <a:bodyPr/>
        <a:lstStyle/>
        <a:p>
          <a:r>
            <a:rPr lang="it-IT" sz="1800" dirty="0" err="1"/>
            <a:t>cel</a:t>
          </a:r>
          <a:r>
            <a:rPr lang="it-IT" sz="1800" dirty="0"/>
            <a:t> mai </a:t>
          </a:r>
          <a:r>
            <a:rPr lang="it-IT" sz="1800" dirty="0" err="1"/>
            <a:t>bun</a:t>
          </a:r>
          <a:r>
            <a:rPr lang="it-IT" sz="1800" dirty="0"/>
            <a:t> </a:t>
          </a:r>
          <a:r>
            <a:rPr lang="it-IT" sz="1800" dirty="0" err="1"/>
            <a:t>raport</a:t>
          </a:r>
          <a:r>
            <a:rPr lang="it-IT" sz="1800" dirty="0"/>
            <a:t> </a:t>
          </a:r>
          <a:r>
            <a:rPr lang="it-IT" sz="1800" dirty="0" err="1"/>
            <a:t>calitate-preț</a:t>
          </a:r>
          <a:r>
            <a:rPr lang="ro-RO" sz="1800" dirty="0"/>
            <a:t> </a:t>
          </a:r>
          <a:endParaRPr lang="ru-RU" sz="1800" dirty="0"/>
        </a:p>
      </dgm:t>
    </dgm:pt>
    <dgm:pt modelId="{BAC3923F-6E74-4D62-90F6-7A69FF62B9FF}" type="parTrans" cxnId="{46542A9E-43FD-44C7-B9C1-35E60600F794}">
      <dgm:prSet/>
      <dgm:spPr/>
      <dgm:t>
        <a:bodyPr/>
        <a:lstStyle/>
        <a:p>
          <a:endParaRPr lang="ru-RU"/>
        </a:p>
      </dgm:t>
    </dgm:pt>
    <dgm:pt modelId="{52BE97C5-2705-45A9-A63F-B1678E64E13A}" type="sibTrans" cxnId="{46542A9E-43FD-44C7-B9C1-35E60600F794}">
      <dgm:prSet/>
      <dgm:spPr/>
      <dgm:t>
        <a:bodyPr/>
        <a:lstStyle/>
        <a:p>
          <a:endParaRPr lang="ru-RU"/>
        </a:p>
      </dgm:t>
    </dgm:pt>
    <dgm:pt modelId="{18AE9F95-7B52-4F25-BD2B-803CE6B6FC61}">
      <dgm:prSet custT="1"/>
      <dgm:spPr/>
      <dgm:t>
        <a:bodyPr/>
        <a:lstStyle/>
        <a:p>
          <a:r>
            <a:rPr lang="it-IT" sz="1800" dirty="0" err="1"/>
            <a:t>cel</a:t>
          </a:r>
          <a:r>
            <a:rPr lang="it-IT" sz="1800" dirty="0"/>
            <a:t> mai </a:t>
          </a:r>
          <a:r>
            <a:rPr lang="it-IT" sz="1800" dirty="0" err="1"/>
            <a:t>bun</a:t>
          </a:r>
          <a:r>
            <a:rPr lang="it-IT" sz="1800" dirty="0"/>
            <a:t> </a:t>
          </a:r>
          <a:r>
            <a:rPr lang="it-IT" sz="1800" dirty="0" err="1"/>
            <a:t>raport</a:t>
          </a:r>
          <a:r>
            <a:rPr lang="it-IT" sz="1800" dirty="0"/>
            <a:t> </a:t>
          </a:r>
          <a:r>
            <a:rPr lang="it-IT" sz="1800" dirty="0" err="1"/>
            <a:t>calitate-cost</a:t>
          </a:r>
          <a:r>
            <a:rPr lang="ro-RO" sz="1800" dirty="0"/>
            <a:t> </a:t>
          </a:r>
        </a:p>
      </dgm:t>
    </dgm:pt>
    <dgm:pt modelId="{37F19C51-8FEF-40D6-B8AE-8D8154D647B6}" type="parTrans" cxnId="{00618038-82C7-4CFE-8071-66381F9800AE}">
      <dgm:prSet/>
      <dgm:spPr/>
      <dgm:t>
        <a:bodyPr/>
        <a:lstStyle/>
        <a:p>
          <a:endParaRPr lang="ru-RU"/>
        </a:p>
      </dgm:t>
    </dgm:pt>
    <dgm:pt modelId="{2588FD24-52F5-449A-B84D-3C1C263835AC}" type="sibTrans" cxnId="{00618038-82C7-4CFE-8071-66381F9800AE}">
      <dgm:prSet/>
      <dgm:spPr/>
      <dgm:t>
        <a:bodyPr/>
        <a:lstStyle/>
        <a:p>
          <a:endParaRPr lang="ru-RU"/>
        </a:p>
      </dgm:t>
    </dgm:pt>
    <dgm:pt modelId="{A0FE55BA-2108-4643-BAFE-E8C37B59BD08}">
      <dgm:prSet custT="1"/>
      <dgm:spPr/>
      <dgm:t>
        <a:bodyPr/>
        <a:lstStyle/>
        <a:p>
          <a:r>
            <a:rPr lang="ro-RO" sz="1400" dirty="0"/>
            <a:t>se determină pe baza factorilor de evaluare se referă numai la aspecte calitative ale bunurilor, lucrărilor sau serviciilor care fac obiectul achiziției;</a:t>
          </a:r>
        </a:p>
      </dgm:t>
    </dgm:pt>
    <dgm:pt modelId="{88720719-FCB4-4A57-A5A0-F2DB5660AC7B}" type="parTrans" cxnId="{83E271AA-36DE-4CCA-A308-C112BC3EDF8E}">
      <dgm:prSet/>
      <dgm:spPr/>
      <dgm:t>
        <a:bodyPr/>
        <a:lstStyle/>
        <a:p>
          <a:endParaRPr lang="ru-RU"/>
        </a:p>
      </dgm:t>
    </dgm:pt>
    <dgm:pt modelId="{94DCBD6C-C486-40D3-AE37-B7F10C62A1EF}" type="sibTrans" cxnId="{83E271AA-36DE-4CCA-A308-C112BC3EDF8E}">
      <dgm:prSet/>
      <dgm:spPr/>
      <dgm:t>
        <a:bodyPr/>
        <a:lstStyle/>
        <a:p>
          <a:endParaRPr lang="ru-RU"/>
        </a:p>
      </dgm:t>
    </dgm:pt>
    <dgm:pt modelId="{978625FC-D39D-4A2D-BD98-83664F084F7E}">
      <dgm:prSet custT="1"/>
      <dgm:spPr/>
      <dgm:t>
        <a:bodyPr/>
        <a:lstStyle/>
        <a:p>
          <a:r>
            <a:rPr lang="ro-RO" sz="1400" dirty="0"/>
            <a:t>se determină pe baza factorilor de evaluare care includ aspecte calitative, de mediu și/sau sociale în legătură cu obiectul contractului de achiziții/acordului-cadru.</a:t>
          </a:r>
        </a:p>
      </dgm:t>
    </dgm:pt>
    <dgm:pt modelId="{0EEAA60D-08B7-46D7-BF9F-AE426308AE5F}" type="parTrans" cxnId="{D808E481-73F4-4953-8BD1-3AC7CE536D4E}">
      <dgm:prSet/>
      <dgm:spPr/>
      <dgm:t>
        <a:bodyPr/>
        <a:lstStyle/>
        <a:p>
          <a:endParaRPr lang="ru-RU"/>
        </a:p>
      </dgm:t>
    </dgm:pt>
    <dgm:pt modelId="{26DE3E77-FBDF-4D5B-8BC8-A80DDE147AEB}" type="sibTrans" cxnId="{D808E481-73F4-4953-8BD1-3AC7CE536D4E}">
      <dgm:prSet/>
      <dgm:spPr/>
      <dgm:t>
        <a:bodyPr/>
        <a:lstStyle/>
        <a:p>
          <a:endParaRPr lang="ru-RU"/>
        </a:p>
      </dgm:t>
    </dgm:pt>
    <dgm:pt modelId="{33D52626-F7A8-44EC-B7D7-69F8E483B3ED}" type="pres">
      <dgm:prSet presAssocID="{BD8605A2-B3BE-4560-9968-F6AD13D04CB9}" presName="diagram" presStyleCnt="0">
        <dgm:presLayoutVars>
          <dgm:chPref val="1"/>
          <dgm:dir/>
          <dgm:animOne val="branch"/>
          <dgm:animLvl val="lvl"/>
          <dgm:resizeHandles/>
        </dgm:presLayoutVars>
      </dgm:prSet>
      <dgm:spPr/>
    </dgm:pt>
    <dgm:pt modelId="{3165B162-D8EE-44E5-8BB1-6AE1FDDF39F1}" type="pres">
      <dgm:prSet presAssocID="{9F91C059-2718-4371-B8C5-89FEB1B1B78C}" presName="root" presStyleCnt="0"/>
      <dgm:spPr/>
    </dgm:pt>
    <dgm:pt modelId="{7E891C29-54C5-4DF8-98C8-C5EA7930926D}" type="pres">
      <dgm:prSet presAssocID="{9F91C059-2718-4371-B8C5-89FEB1B1B78C}" presName="rootComposite" presStyleCnt="0"/>
      <dgm:spPr/>
    </dgm:pt>
    <dgm:pt modelId="{F6E0AFE2-AC74-4AF0-BF93-403F2E10DA71}" type="pres">
      <dgm:prSet presAssocID="{9F91C059-2718-4371-B8C5-89FEB1B1B78C}" presName="rootText" presStyleLbl="node1" presStyleIdx="0" presStyleCnt="2" custLinFactX="-26659" custLinFactNeighborX="-100000" custLinFactNeighborY="-2589"/>
      <dgm:spPr/>
    </dgm:pt>
    <dgm:pt modelId="{B075E153-8988-4A1A-B568-39ADE7ABAE4D}" type="pres">
      <dgm:prSet presAssocID="{9F91C059-2718-4371-B8C5-89FEB1B1B78C}" presName="rootConnector" presStyleLbl="node1" presStyleIdx="0" presStyleCnt="2"/>
      <dgm:spPr/>
    </dgm:pt>
    <dgm:pt modelId="{2689D195-0777-4465-8AD9-BB0F0936146D}" type="pres">
      <dgm:prSet presAssocID="{9F91C059-2718-4371-B8C5-89FEB1B1B78C}" presName="childShape" presStyleCnt="0"/>
      <dgm:spPr/>
    </dgm:pt>
    <dgm:pt modelId="{50299B15-BE9B-4B66-8181-827CD9922516}" type="pres">
      <dgm:prSet presAssocID="{4B6324CE-49DF-48BE-BAF8-CB2B92AF940A}" presName="Name13" presStyleLbl="parChTrans1D2" presStyleIdx="0" presStyleCnt="8"/>
      <dgm:spPr/>
    </dgm:pt>
    <dgm:pt modelId="{09AB3F05-DCA3-4360-AF8B-BF0A0FBFD178}" type="pres">
      <dgm:prSet presAssocID="{9A0AAFE7-F06D-40ED-ABFF-341B4446C7E0}" presName="childText" presStyleLbl="bgAcc1" presStyleIdx="0" presStyleCnt="8" custLinFactNeighborX="-44554" custLinFactNeighborY="-5092">
        <dgm:presLayoutVars>
          <dgm:bulletEnabled val="1"/>
        </dgm:presLayoutVars>
      </dgm:prSet>
      <dgm:spPr/>
    </dgm:pt>
    <dgm:pt modelId="{A243F62E-9674-4579-92B2-975312ED7B9D}" type="pres">
      <dgm:prSet presAssocID="{3FD1C1BC-2C8A-477D-8D00-94D7277C6775}" presName="Name13" presStyleLbl="parChTrans1D2" presStyleIdx="1" presStyleCnt="8"/>
      <dgm:spPr/>
    </dgm:pt>
    <dgm:pt modelId="{632651E4-E76F-4712-A407-CF8EBAFF75A4}" type="pres">
      <dgm:prSet presAssocID="{5E5908DC-6184-4D57-BA78-9B90E9C56DD4}" presName="childText" presStyleLbl="bgAcc1" presStyleIdx="1" presStyleCnt="8" custLinFactNeighborX="-42167" custLinFactNeighborY="-8911">
        <dgm:presLayoutVars>
          <dgm:bulletEnabled val="1"/>
        </dgm:presLayoutVars>
      </dgm:prSet>
      <dgm:spPr/>
    </dgm:pt>
    <dgm:pt modelId="{3D67466D-4DF6-4381-AD2E-85994850B18D}" type="pres">
      <dgm:prSet presAssocID="{BAC3923F-6E74-4D62-90F6-7A69FF62B9FF}" presName="Name13" presStyleLbl="parChTrans1D2" presStyleIdx="2" presStyleCnt="8"/>
      <dgm:spPr/>
    </dgm:pt>
    <dgm:pt modelId="{8EE3A3D4-D970-47B5-B10E-B9E42BB1AAE4}" type="pres">
      <dgm:prSet presAssocID="{BD0F1279-7C5B-4584-A698-0AD6F1CEFCAB}" presName="childText" presStyleLbl="bgAcc1" presStyleIdx="2" presStyleCnt="8" custLinFactNeighborX="-40575">
        <dgm:presLayoutVars>
          <dgm:bulletEnabled val="1"/>
        </dgm:presLayoutVars>
      </dgm:prSet>
      <dgm:spPr/>
    </dgm:pt>
    <dgm:pt modelId="{D2D3271C-D7F9-44FF-8738-D85BF5631FAD}" type="pres">
      <dgm:prSet presAssocID="{37F19C51-8FEF-40D6-B8AE-8D8154D647B6}" presName="Name13" presStyleLbl="parChTrans1D2" presStyleIdx="3" presStyleCnt="8"/>
      <dgm:spPr/>
    </dgm:pt>
    <dgm:pt modelId="{0FA95EFE-F6F6-4FE5-836E-20714E339F8F}" type="pres">
      <dgm:prSet presAssocID="{18AE9F95-7B52-4F25-BD2B-803CE6B6FC61}" presName="childText" presStyleLbl="bgAcc1" presStyleIdx="3" presStyleCnt="8" custLinFactNeighborX="-42167">
        <dgm:presLayoutVars>
          <dgm:bulletEnabled val="1"/>
        </dgm:presLayoutVars>
      </dgm:prSet>
      <dgm:spPr/>
    </dgm:pt>
    <dgm:pt modelId="{4CA0BA7E-1F42-4F46-814F-4E9B15C3477E}" type="pres">
      <dgm:prSet presAssocID="{6A4D21E9-C993-4D38-A015-BDE43D1EB380}" presName="root" presStyleCnt="0"/>
      <dgm:spPr/>
    </dgm:pt>
    <dgm:pt modelId="{42B5C50E-EE49-448E-B74E-5FFD9997559E}" type="pres">
      <dgm:prSet presAssocID="{6A4D21E9-C993-4D38-A015-BDE43D1EB380}" presName="rootComposite" presStyleCnt="0"/>
      <dgm:spPr/>
    </dgm:pt>
    <dgm:pt modelId="{8F5DCA14-C12A-4873-A826-80D2665298F1}" type="pres">
      <dgm:prSet presAssocID="{6A4D21E9-C993-4D38-A015-BDE43D1EB380}" presName="rootText" presStyleLbl="node1" presStyleIdx="1" presStyleCnt="2" custLinFactNeighborX="38826" custLinFactNeighborY="6365"/>
      <dgm:spPr/>
    </dgm:pt>
    <dgm:pt modelId="{C53B0CC4-18C6-488F-91EE-A7822E2F4AD9}" type="pres">
      <dgm:prSet presAssocID="{6A4D21E9-C993-4D38-A015-BDE43D1EB380}" presName="rootConnector" presStyleLbl="node1" presStyleIdx="1" presStyleCnt="2"/>
      <dgm:spPr/>
    </dgm:pt>
    <dgm:pt modelId="{BB87011E-73F4-4FD1-8780-50737740A867}" type="pres">
      <dgm:prSet presAssocID="{6A4D21E9-C993-4D38-A015-BDE43D1EB380}" presName="childShape" presStyleCnt="0"/>
      <dgm:spPr/>
    </dgm:pt>
    <dgm:pt modelId="{4F267D78-1DE7-45B7-8D43-1F4EF4BD7D2F}" type="pres">
      <dgm:prSet presAssocID="{F03E696A-CD57-448B-BCC3-0BD98DEC7BC7}" presName="Name13" presStyleLbl="parChTrans1D2" presStyleIdx="4" presStyleCnt="8"/>
      <dgm:spPr/>
    </dgm:pt>
    <dgm:pt modelId="{9D908720-EBC8-466D-86DE-85C4B37BDBAE}" type="pres">
      <dgm:prSet presAssocID="{9838B085-3FAC-48F5-833B-705E246CA414}" presName="childText" presStyleLbl="bgAcc1" presStyleIdx="4" presStyleCnt="8" custScaleY="55481" custLinFactNeighborX="88311" custLinFactNeighborY="-11456">
        <dgm:presLayoutVars>
          <dgm:bulletEnabled val="1"/>
        </dgm:presLayoutVars>
      </dgm:prSet>
      <dgm:spPr/>
    </dgm:pt>
    <dgm:pt modelId="{C394D4B8-489B-4284-9A01-66C259F1CA4F}" type="pres">
      <dgm:prSet presAssocID="{D353D551-A271-45A5-A1B4-F7714FDC26FC}" presName="Name13" presStyleLbl="parChTrans1D2" presStyleIdx="5" presStyleCnt="8"/>
      <dgm:spPr/>
    </dgm:pt>
    <dgm:pt modelId="{25ED3E4C-A78F-4CE6-8D27-BC1F99ABAA48}" type="pres">
      <dgm:prSet presAssocID="{5E2B612C-2532-4121-94C0-605D37334C5B}" presName="childText" presStyleLbl="bgAcc1" presStyleIdx="5" presStyleCnt="8" custScaleX="171244" custScaleY="113062" custLinFactNeighborX="58079" custLinFactNeighborY="-19094">
        <dgm:presLayoutVars>
          <dgm:bulletEnabled val="1"/>
        </dgm:presLayoutVars>
      </dgm:prSet>
      <dgm:spPr/>
    </dgm:pt>
    <dgm:pt modelId="{423FA674-276C-4B66-AF79-A8B89B2F240C}" type="pres">
      <dgm:prSet presAssocID="{88720719-FCB4-4A57-A5A0-F2DB5660AC7B}" presName="Name13" presStyleLbl="parChTrans1D2" presStyleIdx="6" presStyleCnt="8"/>
      <dgm:spPr/>
    </dgm:pt>
    <dgm:pt modelId="{C7303BC5-88F4-4863-886C-D0F30EE08E14}" type="pres">
      <dgm:prSet presAssocID="{A0FE55BA-2108-4643-BAFE-E8C37B59BD08}" presName="childText" presStyleLbl="bgAcc1" presStyleIdx="6" presStyleCnt="8" custScaleX="171244" custLinFactNeighborX="58874" custLinFactNeighborY="-29278">
        <dgm:presLayoutVars>
          <dgm:bulletEnabled val="1"/>
        </dgm:presLayoutVars>
      </dgm:prSet>
      <dgm:spPr/>
    </dgm:pt>
    <dgm:pt modelId="{8C227F60-04EC-419A-ADBC-B7C2F9256E99}" type="pres">
      <dgm:prSet presAssocID="{0EEAA60D-08B7-46D7-BF9F-AE426308AE5F}" presName="Name13" presStyleLbl="parChTrans1D2" presStyleIdx="7" presStyleCnt="8"/>
      <dgm:spPr/>
    </dgm:pt>
    <dgm:pt modelId="{79400EB4-D9C9-47C5-BC09-8C73DBCA7D50}" type="pres">
      <dgm:prSet presAssocID="{978625FC-D39D-4A2D-BD98-83664F084F7E}" presName="childText" presStyleLbl="bgAcc1" presStyleIdx="7" presStyleCnt="8" custScaleX="171244" custScaleY="134242" custLinFactNeighborX="58874" custLinFactNeighborY="-19095">
        <dgm:presLayoutVars>
          <dgm:bulletEnabled val="1"/>
        </dgm:presLayoutVars>
      </dgm:prSet>
      <dgm:spPr/>
    </dgm:pt>
  </dgm:ptLst>
  <dgm:cxnLst>
    <dgm:cxn modelId="{E8C2630B-F9D7-4F1D-AE3C-C04DBB2735E0}" type="presOf" srcId="{9F91C059-2718-4371-B8C5-89FEB1B1B78C}" destId="{F6E0AFE2-AC74-4AF0-BF93-403F2E10DA71}" srcOrd="0" destOrd="0" presId="urn:microsoft.com/office/officeart/2005/8/layout/hierarchy3"/>
    <dgm:cxn modelId="{121CEC13-5AEA-4138-A1AD-054DA9A9C7A8}" type="presOf" srcId="{BAC3923F-6E74-4D62-90F6-7A69FF62B9FF}" destId="{3D67466D-4DF6-4381-AD2E-85994850B18D}" srcOrd="0" destOrd="0" presId="urn:microsoft.com/office/officeart/2005/8/layout/hierarchy3"/>
    <dgm:cxn modelId="{D3F06714-0D38-4A47-B970-570DF51CDCBB}" type="presOf" srcId="{978625FC-D39D-4A2D-BD98-83664F084F7E}" destId="{79400EB4-D9C9-47C5-BC09-8C73DBCA7D50}" srcOrd="0" destOrd="0" presId="urn:microsoft.com/office/officeart/2005/8/layout/hierarchy3"/>
    <dgm:cxn modelId="{9E77131E-55BE-4759-B5E4-560311B73865}" type="presOf" srcId="{88720719-FCB4-4A57-A5A0-F2DB5660AC7B}" destId="{423FA674-276C-4B66-AF79-A8B89B2F240C}" srcOrd="0" destOrd="0" presId="urn:microsoft.com/office/officeart/2005/8/layout/hierarchy3"/>
    <dgm:cxn modelId="{0999F324-0FD2-4F41-ACA3-5AD0FBC50D3D}" srcId="{6A4D21E9-C993-4D38-A015-BDE43D1EB380}" destId="{5E2B612C-2532-4121-94C0-605D37334C5B}" srcOrd="1" destOrd="0" parTransId="{D353D551-A271-45A5-A1B4-F7714FDC26FC}" sibTransId="{137D04FD-D319-4089-ACD9-B330FD9F10DD}"/>
    <dgm:cxn modelId="{9EAD0038-E812-47F9-B486-BE3DF27327B1}" type="presOf" srcId="{6A4D21E9-C993-4D38-A015-BDE43D1EB380}" destId="{C53B0CC4-18C6-488F-91EE-A7822E2F4AD9}" srcOrd="1" destOrd="0" presId="urn:microsoft.com/office/officeart/2005/8/layout/hierarchy3"/>
    <dgm:cxn modelId="{00618038-82C7-4CFE-8071-66381F9800AE}" srcId="{9F91C059-2718-4371-B8C5-89FEB1B1B78C}" destId="{18AE9F95-7B52-4F25-BD2B-803CE6B6FC61}" srcOrd="3" destOrd="0" parTransId="{37F19C51-8FEF-40D6-B8AE-8D8154D647B6}" sibTransId="{2588FD24-52F5-449A-B84D-3C1C263835AC}"/>
    <dgm:cxn modelId="{2F40F739-ED81-424D-BFF4-5AE9169C9117}" srcId="{BD8605A2-B3BE-4560-9968-F6AD13D04CB9}" destId="{9F91C059-2718-4371-B8C5-89FEB1B1B78C}" srcOrd="0" destOrd="0" parTransId="{6321C225-2F3A-4659-B78D-D7E43F99B1C2}" sibTransId="{A690D930-70BB-4A0A-A396-31291D8E0EF5}"/>
    <dgm:cxn modelId="{5E88613F-46C1-4A00-ACBE-547F0FA93BDF}" srcId="{BD8605A2-B3BE-4560-9968-F6AD13D04CB9}" destId="{6A4D21E9-C993-4D38-A015-BDE43D1EB380}" srcOrd="1" destOrd="0" parTransId="{49E64632-E026-4E67-A818-E9EF5099AAEF}" sibTransId="{A8C935CB-61DD-4447-8480-CD27E8E36DBD}"/>
    <dgm:cxn modelId="{C1B2255E-0E91-417D-833A-A77C0D09837B}" type="presOf" srcId="{0EEAA60D-08B7-46D7-BF9F-AE426308AE5F}" destId="{8C227F60-04EC-419A-ADBC-B7C2F9256E99}" srcOrd="0" destOrd="0" presId="urn:microsoft.com/office/officeart/2005/8/layout/hierarchy3"/>
    <dgm:cxn modelId="{A9307069-4C08-42DF-B38F-C69AE296B880}" srcId="{9F91C059-2718-4371-B8C5-89FEB1B1B78C}" destId="{5E5908DC-6184-4D57-BA78-9B90E9C56DD4}" srcOrd="1" destOrd="0" parTransId="{3FD1C1BC-2C8A-477D-8D00-94D7277C6775}" sibTransId="{94D59C93-2818-410C-9B74-534517F65D3B}"/>
    <dgm:cxn modelId="{F475737A-56B3-4C52-939E-5766B4344921}" type="presOf" srcId="{9A0AAFE7-F06D-40ED-ABFF-341B4446C7E0}" destId="{09AB3F05-DCA3-4360-AF8B-BF0A0FBFD178}" srcOrd="0" destOrd="0" presId="urn:microsoft.com/office/officeart/2005/8/layout/hierarchy3"/>
    <dgm:cxn modelId="{D808E481-73F4-4953-8BD1-3AC7CE536D4E}" srcId="{6A4D21E9-C993-4D38-A015-BDE43D1EB380}" destId="{978625FC-D39D-4A2D-BD98-83664F084F7E}" srcOrd="3" destOrd="0" parTransId="{0EEAA60D-08B7-46D7-BF9F-AE426308AE5F}" sibTransId="{26DE3E77-FBDF-4D5B-8BC8-A80DDE147AEB}"/>
    <dgm:cxn modelId="{1EC5DC85-6BEA-4D34-9B2E-E4D2C5911D11}" type="presOf" srcId="{3FD1C1BC-2C8A-477D-8D00-94D7277C6775}" destId="{A243F62E-9674-4579-92B2-975312ED7B9D}" srcOrd="0" destOrd="0" presId="urn:microsoft.com/office/officeart/2005/8/layout/hierarchy3"/>
    <dgm:cxn modelId="{F3042D86-BFA6-495A-B557-8E3FA73CDC58}" type="presOf" srcId="{F03E696A-CD57-448B-BCC3-0BD98DEC7BC7}" destId="{4F267D78-1DE7-45B7-8D43-1F4EF4BD7D2F}" srcOrd="0" destOrd="0" presId="urn:microsoft.com/office/officeart/2005/8/layout/hierarchy3"/>
    <dgm:cxn modelId="{7C100F88-0C6B-491A-BE02-8BD9CB74AEF4}" type="presOf" srcId="{9F91C059-2718-4371-B8C5-89FEB1B1B78C}" destId="{B075E153-8988-4A1A-B568-39ADE7ABAE4D}" srcOrd="1" destOrd="0" presId="urn:microsoft.com/office/officeart/2005/8/layout/hierarchy3"/>
    <dgm:cxn modelId="{E191A488-1DF2-4AB4-8F8B-7F085439D77C}" srcId="{9F91C059-2718-4371-B8C5-89FEB1B1B78C}" destId="{9A0AAFE7-F06D-40ED-ABFF-341B4446C7E0}" srcOrd="0" destOrd="0" parTransId="{4B6324CE-49DF-48BE-BAF8-CB2B92AF940A}" sibTransId="{3E5917DC-645B-4585-9B1E-C360CC45D916}"/>
    <dgm:cxn modelId="{E18A348D-3ED4-426E-A07D-DAF5180623E4}" type="presOf" srcId="{A0FE55BA-2108-4643-BAFE-E8C37B59BD08}" destId="{C7303BC5-88F4-4863-886C-D0F30EE08E14}" srcOrd="0" destOrd="0" presId="urn:microsoft.com/office/officeart/2005/8/layout/hierarchy3"/>
    <dgm:cxn modelId="{62E77B95-E5B5-44CD-812E-B6B29EF230BC}" type="presOf" srcId="{BD8605A2-B3BE-4560-9968-F6AD13D04CB9}" destId="{33D52626-F7A8-44EC-B7D7-69F8E483B3ED}" srcOrd="0" destOrd="0" presId="urn:microsoft.com/office/officeart/2005/8/layout/hierarchy3"/>
    <dgm:cxn modelId="{4E2C9B99-CA2E-43BB-860A-D329D08D3263}" type="presOf" srcId="{9838B085-3FAC-48F5-833B-705E246CA414}" destId="{9D908720-EBC8-466D-86DE-85C4B37BDBAE}" srcOrd="0" destOrd="0" presId="urn:microsoft.com/office/officeart/2005/8/layout/hierarchy3"/>
    <dgm:cxn modelId="{46542A9E-43FD-44C7-B9C1-35E60600F794}" srcId="{9F91C059-2718-4371-B8C5-89FEB1B1B78C}" destId="{BD0F1279-7C5B-4584-A698-0AD6F1CEFCAB}" srcOrd="2" destOrd="0" parTransId="{BAC3923F-6E74-4D62-90F6-7A69FF62B9FF}" sibTransId="{52BE97C5-2705-45A9-A63F-B1678E64E13A}"/>
    <dgm:cxn modelId="{5C0350A0-0215-4F00-8A0C-477CE4320DCA}" type="presOf" srcId="{4B6324CE-49DF-48BE-BAF8-CB2B92AF940A}" destId="{50299B15-BE9B-4B66-8181-827CD9922516}" srcOrd="0" destOrd="0" presId="urn:microsoft.com/office/officeart/2005/8/layout/hierarchy3"/>
    <dgm:cxn modelId="{83E271AA-36DE-4CCA-A308-C112BC3EDF8E}" srcId="{6A4D21E9-C993-4D38-A015-BDE43D1EB380}" destId="{A0FE55BA-2108-4643-BAFE-E8C37B59BD08}" srcOrd="2" destOrd="0" parTransId="{88720719-FCB4-4A57-A5A0-F2DB5660AC7B}" sibTransId="{94DCBD6C-C486-40D3-AE37-B7F10C62A1EF}"/>
    <dgm:cxn modelId="{E2394AAB-3E68-4E27-933E-4C31EEF83427}" type="presOf" srcId="{BD0F1279-7C5B-4584-A698-0AD6F1CEFCAB}" destId="{8EE3A3D4-D970-47B5-B10E-B9E42BB1AAE4}" srcOrd="0" destOrd="0" presId="urn:microsoft.com/office/officeart/2005/8/layout/hierarchy3"/>
    <dgm:cxn modelId="{EB2B1EB6-6A4C-4042-A306-327ADB54D5BB}" srcId="{6A4D21E9-C993-4D38-A015-BDE43D1EB380}" destId="{9838B085-3FAC-48F5-833B-705E246CA414}" srcOrd="0" destOrd="0" parTransId="{F03E696A-CD57-448B-BCC3-0BD98DEC7BC7}" sibTransId="{61C12F28-C3BF-41E1-93AA-CBE737B88732}"/>
    <dgm:cxn modelId="{801280BC-8C82-495A-8309-45FB5C8AC608}" type="presOf" srcId="{D353D551-A271-45A5-A1B4-F7714FDC26FC}" destId="{C394D4B8-489B-4284-9A01-66C259F1CA4F}" srcOrd="0" destOrd="0" presId="urn:microsoft.com/office/officeart/2005/8/layout/hierarchy3"/>
    <dgm:cxn modelId="{21003FBD-281F-4083-972E-E1D1DA691D58}" type="presOf" srcId="{6A4D21E9-C993-4D38-A015-BDE43D1EB380}" destId="{8F5DCA14-C12A-4873-A826-80D2665298F1}" srcOrd="0" destOrd="0" presId="urn:microsoft.com/office/officeart/2005/8/layout/hierarchy3"/>
    <dgm:cxn modelId="{64784BC8-FA4D-4AF2-ACE2-52E92B09065F}" type="presOf" srcId="{18AE9F95-7B52-4F25-BD2B-803CE6B6FC61}" destId="{0FA95EFE-F6F6-4FE5-836E-20714E339F8F}" srcOrd="0" destOrd="0" presId="urn:microsoft.com/office/officeart/2005/8/layout/hierarchy3"/>
    <dgm:cxn modelId="{9B0ABBCB-0D10-46E3-B9C5-031CD624616E}" type="presOf" srcId="{37F19C51-8FEF-40D6-B8AE-8D8154D647B6}" destId="{D2D3271C-D7F9-44FF-8738-D85BF5631FAD}" srcOrd="0" destOrd="0" presId="urn:microsoft.com/office/officeart/2005/8/layout/hierarchy3"/>
    <dgm:cxn modelId="{693855E3-DDE7-4F5F-8A2A-363A0F84A163}" type="presOf" srcId="{5E5908DC-6184-4D57-BA78-9B90E9C56DD4}" destId="{632651E4-E76F-4712-A407-CF8EBAFF75A4}" srcOrd="0" destOrd="0" presId="urn:microsoft.com/office/officeart/2005/8/layout/hierarchy3"/>
    <dgm:cxn modelId="{EEF275F9-58C8-4DF5-BE01-F9BBDD5D69BE}" type="presOf" srcId="{5E2B612C-2532-4121-94C0-605D37334C5B}" destId="{25ED3E4C-A78F-4CE6-8D27-BC1F99ABAA48}" srcOrd="0" destOrd="0" presId="urn:microsoft.com/office/officeart/2005/8/layout/hierarchy3"/>
    <dgm:cxn modelId="{71E14197-603F-4B32-827F-685D67B3014E}" type="presParOf" srcId="{33D52626-F7A8-44EC-B7D7-69F8E483B3ED}" destId="{3165B162-D8EE-44E5-8BB1-6AE1FDDF39F1}" srcOrd="0" destOrd="0" presId="urn:microsoft.com/office/officeart/2005/8/layout/hierarchy3"/>
    <dgm:cxn modelId="{909833C4-2DF9-4AFD-9C39-A6AEC2B2143C}" type="presParOf" srcId="{3165B162-D8EE-44E5-8BB1-6AE1FDDF39F1}" destId="{7E891C29-54C5-4DF8-98C8-C5EA7930926D}" srcOrd="0" destOrd="0" presId="urn:microsoft.com/office/officeart/2005/8/layout/hierarchy3"/>
    <dgm:cxn modelId="{DAABE57E-CCBA-4571-B2EA-1D44F3DAE114}" type="presParOf" srcId="{7E891C29-54C5-4DF8-98C8-C5EA7930926D}" destId="{F6E0AFE2-AC74-4AF0-BF93-403F2E10DA71}" srcOrd="0" destOrd="0" presId="urn:microsoft.com/office/officeart/2005/8/layout/hierarchy3"/>
    <dgm:cxn modelId="{63864861-FF6E-49E7-95D1-87AFB0091743}" type="presParOf" srcId="{7E891C29-54C5-4DF8-98C8-C5EA7930926D}" destId="{B075E153-8988-4A1A-B568-39ADE7ABAE4D}" srcOrd="1" destOrd="0" presId="urn:microsoft.com/office/officeart/2005/8/layout/hierarchy3"/>
    <dgm:cxn modelId="{0971F707-0DFD-47A7-828A-542D454CA148}" type="presParOf" srcId="{3165B162-D8EE-44E5-8BB1-6AE1FDDF39F1}" destId="{2689D195-0777-4465-8AD9-BB0F0936146D}" srcOrd="1" destOrd="0" presId="urn:microsoft.com/office/officeart/2005/8/layout/hierarchy3"/>
    <dgm:cxn modelId="{3001F3D8-961B-4B54-BB90-0FB8ECAB57F8}" type="presParOf" srcId="{2689D195-0777-4465-8AD9-BB0F0936146D}" destId="{50299B15-BE9B-4B66-8181-827CD9922516}" srcOrd="0" destOrd="0" presId="urn:microsoft.com/office/officeart/2005/8/layout/hierarchy3"/>
    <dgm:cxn modelId="{65B866F9-5E6C-4695-89AB-F2C09DC6FC48}" type="presParOf" srcId="{2689D195-0777-4465-8AD9-BB0F0936146D}" destId="{09AB3F05-DCA3-4360-AF8B-BF0A0FBFD178}" srcOrd="1" destOrd="0" presId="urn:microsoft.com/office/officeart/2005/8/layout/hierarchy3"/>
    <dgm:cxn modelId="{3DF0199D-D6FE-4488-A2CB-0823D9309A97}" type="presParOf" srcId="{2689D195-0777-4465-8AD9-BB0F0936146D}" destId="{A243F62E-9674-4579-92B2-975312ED7B9D}" srcOrd="2" destOrd="0" presId="urn:microsoft.com/office/officeart/2005/8/layout/hierarchy3"/>
    <dgm:cxn modelId="{A6C4EDCB-7227-415C-81AD-8075EFA154A1}" type="presParOf" srcId="{2689D195-0777-4465-8AD9-BB0F0936146D}" destId="{632651E4-E76F-4712-A407-CF8EBAFF75A4}" srcOrd="3" destOrd="0" presId="urn:microsoft.com/office/officeart/2005/8/layout/hierarchy3"/>
    <dgm:cxn modelId="{B1E34939-3A82-451A-BFF0-88AB2B0C692B}" type="presParOf" srcId="{2689D195-0777-4465-8AD9-BB0F0936146D}" destId="{3D67466D-4DF6-4381-AD2E-85994850B18D}" srcOrd="4" destOrd="0" presId="urn:microsoft.com/office/officeart/2005/8/layout/hierarchy3"/>
    <dgm:cxn modelId="{A362E0B0-8F1A-4055-AE7E-52ACCB42D114}" type="presParOf" srcId="{2689D195-0777-4465-8AD9-BB0F0936146D}" destId="{8EE3A3D4-D970-47B5-B10E-B9E42BB1AAE4}" srcOrd="5" destOrd="0" presId="urn:microsoft.com/office/officeart/2005/8/layout/hierarchy3"/>
    <dgm:cxn modelId="{28B29180-AA29-426D-AF94-E542169019CA}" type="presParOf" srcId="{2689D195-0777-4465-8AD9-BB0F0936146D}" destId="{D2D3271C-D7F9-44FF-8738-D85BF5631FAD}" srcOrd="6" destOrd="0" presId="urn:microsoft.com/office/officeart/2005/8/layout/hierarchy3"/>
    <dgm:cxn modelId="{EE1952A6-8788-45D6-BFF3-3A024DD1A1D9}" type="presParOf" srcId="{2689D195-0777-4465-8AD9-BB0F0936146D}" destId="{0FA95EFE-F6F6-4FE5-836E-20714E339F8F}" srcOrd="7" destOrd="0" presId="urn:microsoft.com/office/officeart/2005/8/layout/hierarchy3"/>
    <dgm:cxn modelId="{B329C79C-A0B6-4F1D-A144-AEC228BBC2DB}" type="presParOf" srcId="{33D52626-F7A8-44EC-B7D7-69F8E483B3ED}" destId="{4CA0BA7E-1F42-4F46-814F-4E9B15C3477E}" srcOrd="1" destOrd="0" presId="urn:microsoft.com/office/officeart/2005/8/layout/hierarchy3"/>
    <dgm:cxn modelId="{5D1638C1-476F-4F05-AB44-1FF991D50580}" type="presParOf" srcId="{4CA0BA7E-1F42-4F46-814F-4E9B15C3477E}" destId="{42B5C50E-EE49-448E-B74E-5FFD9997559E}" srcOrd="0" destOrd="0" presId="urn:microsoft.com/office/officeart/2005/8/layout/hierarchy3"/>
    <dgm:cxn modelId="{B0BE9500-529C-41AE-96B2-92C57FB97A66}" type="presParOf" srcId="{42B5C50E-EE49-448E-B74E-5FFD9997559E}" destId="{8F5DCA14-C12A-4873-A826-80D2665298F1}" srcOrd="0" destOrd="0" presId="urn:microsoft.com/office/officeart/2005/8/layout/hierarchy3"/>
    <dgm:cxn modelId="{375808B2-3D67-4F20-B395-A5E371827D2F}" type="presParOf" srcId="{42B5C50E-EE49-448E-B74E-5FFD9997559E}" destId="{C53B0CC4-18C6-488F-91EE-A7822E2F4AD9}" srcOrd="1" destOrd="0" presId="urn:microsoft.com/office/officeart/2005/8/layout/hierarchy3"/>
    <dgm:cxn modelId="{A839861E-7640-43FA-B5CF-6A004370EC40}" type="presParOf" srcId="{4CA0BA7E-1F42-4F46-814F-4E9B15C3477E}" destId="{BB87011E-73F4-4FD1-8780-50737740A867}" srcOrd="1" destOrd="0" presId="urn:microsoft.com/office/officeart/2005/8/layout/hierarchy3"/>
    <dgm:cxn modelId="{F60EB8A2-A730-4BEB-8091-3730EBC59711}" type="presParOf" srcId="{BB87011E-73F4-4FD1-8780-50737740A867}" destId="{4F267D78-1DE7-45B7-8D43-1F4EF4BD7D2F}" srcOrd="0" destOrd="0" presId="urn:microsoft.com/office/officeart/2005/8/layout/hierarchy3"/>
    <dgm:cxn modelId="{334CFF2E-36D5-4C9A-9B2F-5DB567D9412D}" type="presParOf" srcId="{BB87011E-73F4-4FD1-8780-50737740A867}" destId="{9D908720-EBC8-466D-86DE-85C4B37BDBAE}" srcOrd="1" destOrd="0" presId="urn:microsoft.com/office/officeart/2005/8/layout/hierarchy3"/>
    <dgm:cxn modelId="{0CC44433-9A27-4C30-96B8-61BAA4468590}" type="presParOf" srcId="{BB87011E-73F4-4FD1-8780-50737740A867}" destId="{C394D4B8-489B-4284-9A01-66C259F1CA4F}" srcOrd="2" destOrd="0" presId="urn:microsoft.com/office/officeart/2005/8/layout/hierarchy3"/>
    <dgm:cxn modelId="{CFF4340D-7E01-4ACD-9CBC-23388D4C1D97}" type="presParOf" srcId="{BB87011E-73F4-4FD1-8780-50737740A867}" destId="{25ED3E4C-A78F-4CE6-8D27-BC1F99ABAA48}" srcOrd="3" destOrd="0" presId="urn:microsoft.com/office/officeart/2005/8/layout/hierarchy3"/>
    <dgm:cxn modelId="{E22D3350-1A77-4FC0-ACAA-BEBEFF88CE2F}" type="presParOf" srcId="{BB87011E-73F4-4FD1-8780-50737740A867}" destId="{423FA674-276C-4B66-AF79-A8B89B2F240C}" srcOrd="4" destOrd="0" presId="urn:microsoft.com/office/officeart/2005/8/layout/hierarchy3"/>
    <dgm:cxn modelId="{B45D9F3F-5F03-4B87-B224-775EFC64F7A1}" type="presParOf" srcId="{BB87011E-73F4-4FD1-8780-50737740A867}" destId="{C7303BC5-88F4-4863-886C-D0F30EE08E14}" srcOrd="5" destOrd="0" presId="urn:microsoft.com/office/officeart/2005/8/layout/hierarchy3"/>
    <dgm:cxn modelId="{4638CF0D-6DF4-4CD7-960D-75E72B17F087}" type="presParOf" srcId="{BB87011E-73F4-4FD1-8780-50737740A867}" destId="{8C227F60-04EC-419A-ADBC-B7C2F9256E99}" srcOrd="6" destOrd="0" presId="urn:microsoft.com/office/officeart/2005/8/layout/hierarchy3"/>
    <dgm:cxn modelId="{A8C64B4E-EE20-4936-B5DC-42C66D0A1746}" type="presParOf" srcId="{BB87011E-73F4-4FD1-8780-50737740A867}" destId="{79400EB4-D9C9-47C5-BC09-8C73DBCA7D50}" srcOrd="7" destOrd="0" presId="urn:microsoft.com/office/officeart/2005/8/layout/hierarchy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13ACCE-D627-4F38-BCE6-FA22A2DB73BC}" type="doc">
      <dgm:prSet loTypeId="urn:microsoft.com/office/officeart/2005/8/layout/chevron2" loCatId="list" qsTypeId="urn:microsoft.com/office/officeart/2005/8/quickstyle/simple1" qsCatId="simple" csTypeId="urn:microsoft.com/office/officeart/2005/8/colors/colorful1#1" csCatId="colorful" phldr="1"/>
      <dgm:spPr/>
      <dgm:t>
        <a:bodyPr/>
        <a:lstStyle/>
        <a:p>
          <a:endParaRPr lang="ru-RU"/>
        </a:p>
      </dgm:t>
    </dgm:pt>
    <dgm:pt modelId="{FCC99AFB-202A-4EB1-94B6-363FE829CFA8}">
      <dgm:prSet phldrT="[Текст]" custT="1"/>
      <dgm:spPr/>
      <dgm:t>
        <a:bodyPr/>
        <a:lstStyle/>
        <a:p>
          <a:r>
            <a:rPr lang="ro-RO" sz="1400" b="1" dirty="0"/>
            <a:t>Disponibilitatea</a:t>
          </a:r>
          <a:r>
            <a:rPr lang="ro-RO" sz="1400" b="1" baseline="0" dirty="0"/>
            <a:t> doc. de atribuire în format electronic</a:t>
          </a:r>
          <a:endParaRPr lang="ru-RU" sz="1400" b="1" dirty="0"/>
        </a:p>
      </dgm:t>
    </dgm:pt>
    <dgm:pt modelId="{571BE868-454E-407C-B74F-D51321B3EE97}" type="parTrans" cxnId="{3F725B18-BED1-4CCF-91F8-C937450173BF}">
      <dgm:prSet/>
      <dgm:spPr/>
      <dgm:t>
        <a:bodyPr/>
        <a:lstStyle/>
        <a:p>
          <a:endParaRPr lang="ru-RU"/>
        </a:p>
      </dgm:t>
    </dgm:pt>
    <dgm:pt modelId="{C2C2A319-F47C-4CAC-A589-0AA9688302A9}" type="sibTrans" cxnId="{3F725B18-BED1-4CCF-91F8-C937450173BF}">
      <dgm:prSet/>
      <dgm:spPr/>
      <dgm:t>
        <a:bodyPr/>
        <a:lstStyle/>
        <a:p>
          <a:endParaRPr lang="ru-RU"/>
        </a:p>
      </dgm:t>
    </dgm:pt>
    <dgm:pt modelId="{42B5199D-A0D5-4325-8215-218FA140EEC8}">
      <dgm:prSet phldrT="[Текст]" custT="1"/>
      <dgm:spPr/>
      <dgm:t>
        <a:bodyPr/>
        <a:lstStyle/>
        <a:p>
          <a:pPr algn="just"/>
          <a:r>
            <a:rPr lang="ro-RO" sz="1800" dirty="0">
              <a:solidFill>
                <a:srgbClr val="002060"/>
              </a:solidFill>
            </a:rPr>
            <a:t>Entitatea contractantă oferă acces liber, direct, total și gratuit, prin mijloace electronice la documentația de atribuire de la data publicării anunțului de participare.</a:t>
          </a:r>
          <a:r>
            <a:rPr lang="en-US" sz="1800" dirty="0">
              <a:solidFill>
                <a:srgbClr val="002060"/>
              </a:solidFill>
            </a:rPr>
            <a:t> </a:t>
          </a:r>
          <a:endParaRPr lang="ru-RU" sz="1800" dirty="0"/>
        </a:p>
      </dgm:t>
    </dgm:pt>
    <dgm:pt modelId="{4FB8F1D1-4918-4AE3-84B8-5C5A219FB253}" type="parTrans" cxnId="{B1DD91D6-8936-4E3B-8F7E-F5A2EE872418}">
      <dgm:prSet/>
      <dgm:spPr/>
      <dgm:t>
        <a:bodyPr/>
        <a:lstStyle/>
        <a:p>
          <a:endParaRPr lang="ru-RU"/>
        </a:p>
      </dgm:t>
    </dgm:pt>
    <dgm:pt modelId="{EB324A14-4C10-40E8-9229-D0579105C0F6}" type="sibTrans" cxnId="{B1DD91D6-8936-4E3B-8F7E-F5A2EE872418}">
      <dgm:prSet/>
      <dgm:spPr/>
      <dgm:t>
        <a:bodyPr/>
        <a:lstStyle/>
        <a:p>
          <a:endParaRPr lang="ru-RU"/>
        </a:p>
      </dgm:t>
    </dgm:pt>
    <dgm:pt modelId="{00B4992D-5D37-404D-A3F6-F57CD1313460}">
      <dgm:prSet phldrT="[Текст]"/>
      <dgm:spPr/>
      <dgm:t>
        <a:bodyPr/>
        <a:lstStyle/>
        <a:p>
          <a:r>
            <a:rPr lang="ro-RO" dirty="0"/>
            <a:t>Împărțirea pe loturi</a:t>
          </a:r>
          <a:endParaRPr lang="ru-RU" dirty="0"/>
        </a:p>
      </dgm:t>
    </dgm:pt>
    <dgm:pt modelId="{40838302-D996-496C-B536-3DAB97AE75E9}" type="parTrans" cxnId="{90BC54CF-18DF-4726-BDF4-C351A91E8D99}">
      <dgm:prSet/>
      <dgm:spPr/>
      <dgm:t>
        <a:bodyPr/>
        <a:lstStyle/>
        <a:p>
          <a:endParaRPr lang="ru-RU"/>
        </a:p>
      </dgm:t>
    </dgm:pt>
    <dgm:pt modelId="{64165723-6E4A-4E93-8D77-1FC5BA15283E}" type="sibTrans" cxnId="{90BC54CF-18DF-4726-BDF4-C351A91E8D99}">
      <dgm:prSet/>
      <dgm:spPr/>
      <dgm:t>
        <a:bodyPr/>
        <a:lstStyle/>
        <a:p>
          <a:endParaRPr lang="ru-RU"/>
        </a:p>
      </dgm:t>
    </dgm:pt>
    <dgm:pt modelId="{375101FB-D2A8-4732-8B1A-F374A6231E0D}">
      <dgm:prSet phldrT="[Текст]" custT="1"/>
      <dgm:spPr/>
      <dgm:t>
        <a:bodyPr/>
        <a:lstStyle/>
        <a:p>
          <a:pPr algn="just"/>
          <a:r>
            <a:rPr lang="ro-RO" sz="1600" dirty="0">
              <a:solidFill>
                <a:srgbClr val="002060"/>
              </a:solidFill>
            </a:rPr>
            <a:t>Entitatea contractantă are dreptul de a recurge la atribuirea pe loturi a contractelor de achiziții/acordurilor-cadru și, în acest caz, de a stabili dimensiunea și obiectul loturilor, cu condiția includerii acestor informații în documentația de atribuire.</a:t>
          </a:r>
          <a:endParaRPr lang="ru-RU" sz="1600" dirty="0"/>
        </a:p>
      </dgm:t>
    </dgm:pt>
    <dgm:pt modelId="{6F748E24-860E-40E8-97E3-7F183C64BE69}" type="parTrans" cxnId="{C75A1F43-65FB-4A3E-9B4C-E5A43C5DEFF8}">
      <dgm:prSet/>
      <dgm:spPr/>
      <dgm:t>
        <a:bodyPr/>
        <a:lstStyle/>
        <a:p>
          <a:endParaRPr lang="ru-RU"/>
        </a:p>
      </dgm:t>
    </dgm:pt>
    <dgm:pt modelId="{A16BE03B-0D12-4B9F-909B-5DB8089CAA32}" type="sibTrans" cxnId="{C75A1F43-65FB-4A3E-9B4C-E5A43C5DEFF8}">
      <dgm:prSet/>
      <dgm:spPr/>
      <dgm:t>
        <a:bodyPr/>
        <a:lstStyle/>
        <a:p>
          <a:endParaRPr lang="ru-RU"/>
        </a:p>
      </dgm:t>
    </dgm:pt>
    <dgm:pt modelId="{04F8BDCF-23A0-4015-A3CE-7446CED9B7A9}">
      <dgm:prSet phldrT="[Текст]"/>
      <dgm:spPr/>
      <dgm:t>
        <a:bodyPr/>
        <a:lstStyle/>
        <a:p>
          <a:r>
            <a:rPr lang="ro-RO" dirty="0"/>
            <a:t>Oferta. Oferta alternativă</a:t>
          </a:r>
          <a:endParaRPr lang="ru-RU" dirty="0"/>
        </a:p>
      </dgm:t>
    </dgm:pt>
    <dgm:pt modelId="{DEEB95BD-4625-4283-B8F6-511F5DC370A8}" type="parTrans" cxnId="{EBC3E6C5-E7DC-4C73-89CB-297D796DF0ED}">
      <dgm:prSet/>
      <dgm:spPr/>
      <dgm:t>
        <a:bodyPr/>
        <a:lstStyle/>
        <a:p>
          <a:endParaRPr lang="ru-RU"/>
        </a:p>
      </dgm:t>
    </dgm:pt>
    <dgm:pt modelId="{54CF0A8F-70C7-44FB-98E4-9B5A48430ED3}" type="sibTrans" cxnId="{EBC3E6C5-E7DC-4C73-89CB-297D796DF0ED}">
      <dgm:prSet/>
      <dgm:spPr/>
      <dgm:t>
        <a:bodyPr/>
        <a:lstStyle/>
        <a:p>
          <a:endParaRPr lang="ru-RU"/>
        </a:p>
      </dgm:t>
    </dgm:pt>
    <dgm:pt modelId="{7F909F81-B5D4-4B0F-962C-C3BA4BE17DC9}">
      <dgm:prSet phldrT="[Текст]" custT="1"/>
      <dgm:spPr/>
      <dgm:t>
        <a:bodyPr/>
        <a:lstStyle/>
        <a:p>
          <a:r>
            <a:rPr lang="ro-RO" sz="1600" dirty="0">
              <a:solidFill>
                <a:srgbClr val="002060"/>
              </a:solidFill>
            </a:rPr>
            <a:t>Ofertantul are obligația de a elabora oferta </a:t>
          </a:r>
          <a:r>
            <a:rPr lang="it-IT" sz="1600" dirty="0">
              <a:solidFill>
                <a:srgbClr val="002060"/>
              </a:solidFill>
            </a:rPr>
            <a:t> în conformitate cu prevederile documentației de atribuire.</a:t>
          </a:r>
          <a:r>
            <a:rPr lang="ro-RO" sz="1600" dirty="0">
              <a:solidFill>
                <a:srgbClr val="002060"/>
              </a:solidFill>
            </a:rPr>
            <a:t> Operatorul economic are obligația de a depune oferta la adresa stabilită și până la data și ora limită pentru depunere stabilite în anunțul sau în invitația de participare.</a:t>
          </a:r>
          <a:endParaRPr lang="ru-RU" sz="1600" dirty="0"/>
        </a:p>
      </dgm:t>
    </dgm:pt>
    <dgm:pt modelId="{66E506B3-01E2-49DC-9D80-41806D1D847C}" type="parTrans" cxnId="{9F637A27-3F85-4516-A27D-DC0A0D093432}">
      <dgm:prSet/>
      <dgm:spPr/>
      <dgm:t>
        <a:bodyPr/>
        <a:lstStyle/>
        <a:p>
          <a:endParaRPr lang="ru-RU"/>
        </a:p>
      </dgm:t>
    </dgm:pt>
    <dgm:pt modelId="{223F88E5-BDF2-44C1-BF57-6C38C46B75F1}" type="sibTrans" cxnId="{9F637A27-3F85-4516-A27D-DC0A0D093432}">
      <dgm:prSet/>
      <dgm:spPr/>
      <dgm:t>
        <a:bodyPr/>
        <a:lstStyle/>
        <a:p>
          <a:endParaRPr lang="ru-RU"/>
        </a:p>
      </dgm:t>
    </dgm:pt>
    <dgm:pt modelId="{BD556A08-859E-47DC-A1AE-F72B1233292D}">
      <dgm:prSet phldrT="[Текст]" custT="1"/>
      <dgm:spPr/>
      <dgm:t>
        <a:bodyPr/>
        <a:lstStyle/>
        <a:p>
          <a:pPr algn="just"/>
          <a:r>
            <a:rPr lang="ro-RO" sz="1600" dirty="0">
              <a:solidFill>
                <a:srgbClr val="002060"/>
              </a:solidFill>
            </a:rPr>
            <a:t>Entitatea contractantă precizează în anunțul de participare și în invitația de participare la procedura de ofertare sau la negociere dacă ofertele pot fi depuse pentru unul, pentru mai multe sau pentru toate loturile. </a:t>
          </a:r>
          <a:endParaRPr lang="ru-RU" sz="1600" dirty="0"/>
        </a:p>
      </dgm:t>
    </dgm:pt>
    <dgm:pt modelId="{40D0B858-3FBF-455C-92E5-BE94AC59EE25}" type="parTrans" cxnId="{61110650-847A-4773-8A5E-7DE00C73D3A4}">
      <dgm:prSet/>
      <dgm:spPr/>
      <dgm:t>
        <a:bodyPr/>
        <a:lstStyle/>
        <a:p>
          <a:endParaRPr lang="ru-RU"/>
        </a:p>
      </dgm:t>
    </dgm:pt>
    <dgm:pt modelId="{1E0C6A72-A8A4-4FE3-994B-5E278A781DEF}" type="sibTrans" cxnId="{61110650-847A-4773-8A5E-7DE00C73D3A4}">
      <dgm:prSet/>
      <dgm:spPr/>
      <dgm:t>
        <a:bodyPr/>
        <a:lstStyle/>
        <a:p>
          <a:endParaRPr lang="ru-RU"/>
        </a:p>
      </dgm:t>
    </dgm:pt>
    <dgm:pt modelId="{B5D40BBD-0D21-4552-97A9-493A9BF3FAE3}">
      <dgm:prSet custT="1"/>
      <dgm:spPr/>
      <dgm:t>
        <a:bodyPr/>
        <a:lstStyle/>
        <a:p>
          <a:r>
            <a:rPr lang="ro-RO" sz="1600" dirty="0">
              <a:solidFill>
                <a:srgbClr val="002060"/>
              </a:solidFill>
            </a:rPr>
            <a:t>Entitatea contractantă are dreptul de a permite sau de a solicita ofertanților să depună oferte alternative numai dacă a precizat explicit în anunțul de participare că permite sau solicită depunerea de oferte alternative.</a:t>
          </a:r>
          <a:endParaRPr lang="ro-RO" sz="1600" dirty="0"/>
        </a:p>
      </dgm:t>
    </dgm:pt>
    <dgm:pt modelId="{3802CDA8-E73D-4E8F-8317-EAA1C161E298}" type="parTrans" cxnId="{689B8BEF-4142-41E3-BFC9-D31FED9716F0}">
      <dgm:prSet/>
      <dgm:spPr/>
      <dgm:t>
        <a:bodyPr/>
        <a:lstStyle/>
        <a:p>
          <a:endParaRPr lang="ru-RU"/>
        </a:p>
      </dgm:t>
    </dgm:pt>
    <dgm:pt modelId="{CFF3E6DB-F6C9-4D3C-AE83-8F5679059379}" type="sibTrans" cxnId="{689B8BEF-4142-41E3-BFC9-D31FED9716F0}">
      <dgm:prSet/>
      <dgm:spPr/>
      <dgm:t>
        <a:bodyPr/>
        <a:lstStyle/>
        <a:p>
          <a:endParaRPr lang="ru-RU"/>
        </a:p>
      </dgm:t>
    </dgm:pt>
    <dgm:pt modelId="{1D667CE9-DF95-4133-8A07-677C40EE6BF8}">
      <dgm:prSet custT="1"/>
      <dgm:spPr/>
      <dgm:t>
        <a:bodyPr/>
        <a:lstStyle/>
        <a:p>
          <a:r>
            <a:rPr lang="ro-RO" sz="1200" dirty="0"/>
            <a:t>Reguli privind termenele de depunere și primire a cererilor de participare și a ofertelor</a:t>
          </a:r>
          <a:endParaRPr lang="ru-RU" sz="1200" dirty="0"/>
        </a:p>
      </dgm:t>
    </dgm:pt>
    <dgm:pt modelId="{D0423777-2448-471B-A9FA-1A12FED41D1C}" type="parTrans" cxnId="{7C0C30CB-87B9-4397-8C42-3252548F4771}">
      <dgm:prSet/>
      <dgm:spPr/>
      <dgm:t>
        <a:bodyPr/>
        <a:lstStyle/>
        <a:p>
          <a:endParaRPr lang="ru-RU"/>
        </a:p>
      </dgm:t>
    </dgm:pt>
    <dgm:pt modelId="{D8F843C5-6A1F-4917-A9CB-FE76E7EB829E}" type="sibTrans" cxnId="{7C0C30CB-87B9-4397-8C42-3252548F4771}">
      <dgm:prSet/>
      <dgm:spPr/>
      <dgm:t>
        <a:bodyPr/>
        <a:lstStyle/>
        <a:p>
          <a:endParaRPr lang="ru-RU"/>
        </a:p>
      </dgm:t>
    </dgm:pt>
    <dgm:pt modelId="{620A8ABE-CA2E-470D-9507-FBAA6EE0EEDB}">
      <dgm:prSet custT="1"/>
      <dgm:spPr/>
      <dgm:t>
        <a:bodyPr/>
        <a:lstStyle/>
        <a:p>
          <a:pPr algn="just"/>
          <a:r>
            <a:rPr lang="ro-RO" sz="1600" dirty="0">
              <a:solidFill>
                <a:srgbClr val="002060"/>
              </a:solidFill>
            </a:rPr>
            <a:t>La stabilirea termenelor pentru depunerea și primirea cererilor de participare și a ofertelor, entitățile contractante vor lua în considerare complexitatea contractului și timpul necesar pentru elaborarea ofertelor. Termenul-limită de depunere și de primire a cererilor de participare și a ofertelor va fi suficient pentru a le permite operatorilor economici din țară și străini să pregătească și să prezinte oferte până la expirarea acestuia.</a:t>
          </a:r>
          <a:endParaRPr lang="ru-RU" sz="1600" dirty="0"/>
        </a:p>
      </dgm:t>
    </dgm:pt>
    <dgm:pt modelId="{3F903A39-5DF9-435F-9909-20F44123E475}" type="parTrans" cxnId="{725E8414-E8B9-41E9-8C4E-4E898CAF480D}">
      <dgm:prSet/>
      <dgm:spPr/>
      <dgm:t>
        <a:bodyPr/>
        <a:lstStyle/>
        <a:p>
          <a:endParaRPr lang="ru-RU"/>
        </a:p>
      </dgm:t>
    </dgm:pt>
    <dgm:pt modelId="{5ADC9780-0FB4-4607-AEC5-23E4FFA49386}" type="sibTrans" cxnId="{725E8414-E8B9-41E9-8C4E-4E898CAF480D}">
      <dgm:prSet/>
      <dgm:spPr/>
      <dgm:t>
        <a:bodyPr/>
        <a:lstStyle/>
        <a:p>
          <a:endParaRPr lang="ru-RU"/>
        </a:p>
      </dgm:t>
    </dgm:pt>
    <dgm:pt modelId="{628D36E6-DF87-4D94-9FD5-F846A144C983}" type="pres">
      <dgm:prSet presAssocID="{A113ACCE-D627-4F38-BCE6-FA22A2DB73BC}" presName="linearFlow" presStyleCnt="0">
        <dgm:presLayoutVars>
          <dgm:dir/>
          <dgm:animLvl val="lvl"/>
          <dgm:resizeHandles val="exact"/>
        </dgm:presLayoutVars>
      </dgm:prSet>
      <dgm:spPr/>
    </dgm:pt>
    <dgm:pt modelId="{2162649E-E4F8-4A17-96A3-A3BD3E911945}" type="pres">
      <dgm:prSet presAssocID="{FCC99AFB-202A-4EB1-94B6-363FE829CFA8}" presName="composite" presStyleCnt="0"/>
      <dgm:spPr/>
    </dgm:pt>
    <dgm:pt modelId="{7EE7B27B-F2A5-4727-A5A1-4938262A8348}" type="pres">
      <dgm:prSet presAssocID="{FCC99AFB-202A-4EB1-94B6-363FE829CFA8}" presName="parentText" presStyleLbl="alignNode1" presStyleIdx="0" presStyleCnt="4">
        <dgm:presLayoutVars>
          <dgm:chMax val="1"/>
          <dgm:bulletEnabled val="1"/>
        </dgm:presLayoutVars>
      </dgm:prSet>
      <dgm:spPr>
        <a:prstGeom prst="roundRect">
          <a:avLst/>
        </a:prstGeom>
      </dgm:spPr>
    </dgm:pt>
    <dgm:pt modelId="{01F48F08-2BE4-4A8A-BA28-26F14384248D}" type="pres">
      <dgm:prSet presAssocID="{FCC99AFB-202A-4EB1-94B6-363FE829CFA8}" presName="descendantText" presStyleLbl="alignAcc1" presStyleIdx="0" presStyleCnt="4" custLinFactNeighborX="234" custLinFactNeighborY="-1760">
        <dgm:presLayoutVars>
          <dgm:bulletEnabled val="1"/>
        </dgm:presLayoutVars>
      </dgm:prSet>
      <dgm:spPr/>
    </dgm:pt>
    <dgm:pt modelId="{FFD85C57-91F3-48B3-A707-5B6775CE362D}" type="pres">
      <dgm:prSet presAssocID="{C2C2A319-F47C-4CAC-A589-0AA9688302A9}" presName="sp" presStyleCnt="0"/>
      <dgm:spPr/>
    </dgm:pt>
    <dgm:pt modelId="{86A7F4BD-55B1-4394-84F7-30E0A8DA3721}" type="pres">
      <dgm:prSet presAssocID="{00B4992D-5D37-404D-A3F6-F57CD1313460}" presName="composite" presStyleCnt="0"/>
      <dgm:spPr/>
    </dgm:pt>
    <dgm:pt modelId="{1A156B02-8693-44AA-B14C-A5ABC1AFDAFA}" type="pres">
      <dgm:prSet presAssocID="{00B4992D-5D37-404D-A3F6-F57CD1313460}" presName="parentText" presStyleLbl="alignNode1" presStyleIdx="1" presStyleCnt="4">
        <dgm:presLayoutVars>
          <dgm:chMax val="1"/>
          <dgm:bulletEnabled val="1"/>
        </dgm:presLayoutVars>
      </dgm:prSet>
      <dgm:spPr>
        <a:prstGeom prst="roundRect">
          <a:avLst/>
        </a:prstGeom>
      </dgm:spPr>
    </dgm:pt>
    <dgm:pt modelId="{E2F2F229-A5C4-49B8-83BE-C3F0DFEBAD76}" type="pres">
      <dgm:prSet presAssocID="{00B4992D-5D37-404D-A3F6-F57CD1313460}" presName="descendantText" presStyleLbl="alignAcc1" presStyleIdx="1" presStyleCnt="4" custScaleY="130621" custLinFactNeighborX="117" custLinFactNeighborY="-2409">
        <dgm:presLayoutVars>
          <dgm:bulletEnabled val="1"/>
        </dgm:presLayoutVars>
      </dgm:prSet>
      <dgm:spPr/>
    </dgm:pt>
    <dgm:pt modelId="{87E4907E-E4FD-4CDC-9481-F10CC869211C}" type="pres">
      <dgm:prSet presAssocID="{64165723-6E4A-4E93-8D77-1FC5BA15283E}" presName="sp" presStyleCnt="0"/>
      <dgm:spPr/>
    </dgm:pt>
    <dgm:pt modelId="{783F35A1-5064-4204-98AC-F8CCE86E3288}" type="pres">
      <dgm:prSet presAssocID="{04F8BDCF-23A0-4015-A3CE-7446CED9B7A9}" presName="composite" presStyleCnt="0"/>
      <dgm:spPr/>
    </dgm:pt>
    <dgm:pt modelId="{A3F51D88-C3BA-464D-A8D3-6DCD4BD3A15E}" type="pres">
      <dgm:prSet presAssocID="{04F8BDCF-23A0-4015-A3CE-7446CED9B7A9}" presName="parentText" presStyleLbl="alignNode1" presStyleIdx="2" presStyleCnt="4">
        <dgm:presLayoutVars>
          <dgm:chMax val="1"/>
          <dgm:bulletEnabled val="1"/>
        </dgm:presLayoutVars>
      </dgm:prSet>
      <dgm:spPr>
        <a:prstGeom prst="roundRect">
          <a:avLst/>
        </a:prstGeom>
      </dgm:spPr>
    </dgm:pt>
    <dgm:pt modelId="{CAAAC2D9-2374-4A24-83B3-F23C4957E3A0}" type="pres">
      <dgm:prSet presAssocID="{04F8BDCF-23A0-4015-A3CE-7446CED9B7A9}" presName="descendantText" presStyleLbl="alignAcc1" presStyleIdx="2" presStyleCnt="4" custScaleY="147398">
        <dgm:presLayoutVars>
          <dgm:bulletEnabled val="1"/>
        </dgm:presLayoutVars>
      </dgm:prSet>
      <dgm:spPr/>
    </dgm:pt>
    <dgm:pt modelId="{108582F6-C7F7-49F2-B3F9-6AC408678666}" type="pres">
      <dgm:prSet presAssocID="{54CF0A8F-70C7-44FB-98E4-9B5A48430ED3}" presName="sp" presStyleCnt="0"/>
      <dgm:spPr/>
    </dgm:pt>
    <dgm:pt modelId="{756811E8-EA41-42B9-A958-EBC72EA0D9C6}" type="pres">
      <dgm:prSet presAssocID="{1D667CE9-DF95-4133-8A07-677C40EE6BF8}" presName="composite" presStyleCnt="0"/>
      <dgm:spPr/>
    </dgm:pt>
    <dgm:pt modelId="{F209DE03-71E2-4692-AEF9-C370AB973F34}" type="pres">
      <dgm:prSet presAssocID="{1D667CE9-DF95-4133-8A07-677C40EE6BF8}" presName="parentText" presStyleLbl="alignNode1" presStyleIdx="3" presStyleCnt="4">
        <dgm:presLayoutVars>
          <dgm:chMax val="1"/>
          <dgm:bulletEnabled val="1"/>
        </dgm:presLayoutVars>
      </dgm:prSet>
      <dgm:spPr>
        <a:prstGeom prst="roundRect">
          <a:avLst/>
        </a:prstGeom>
      </dgm:spPr>
    </dgm:pt>
    <dgm:pt modelId="{EC15BE69-937B-4CFB-9EBB-F401129EF638}" type="pres">
      <dgm:prSet presAssocID="{1D667CE9-DF95-4133-8A07-677C40EE6BF8}" presName="descendantText" presStyleLbl="alignAcc1" presStyleIdx="3" presStyleCnt="4" custScaleY="130620">
        <dgm:presLayoutVars>
          <dgm:bulletEnabled val="1"/>
        </dgm:presLayoutVars>
      </dgm:prSet>
      <dgm:spPr/>
    </dgm:pt>
  </dgm:ptLst>
  <dgm:cxnLst>
    <dgm:cxn modelId="{7A58800B-4D72-4277-B00D-E6EDFE9F2747}" type="presOf" srcId="{FCC99AFB-202A-4EB1-94B6-363FE829CFA8}" destId="{7EE7B27B-F2A5-4727-A5A1-4938262A8348}" srcOrd="0" destOrd="0" presId="urn:microsoft.com/office/officeart/2005/8/layout/chevron2"/>
    <dgm:cxn modelId="{725E8414-E8B9-41E9-8C4E-4E898CAF480D}" srcId="{1D667CE9-DF95-4133-8A07-677C40EE6BF8}" destId="{620A8ABE-CA2E-470D-9507-FBAA6EE0EEDB}" srcOrd="0" destOrd="0" parTransId="{3F903A39-5DF9-435F-9909-20F44123E475}" sibTransId="{5ADC9780-0FB4-4607-AEC5-23E4FFA49386}"/>
    <dgm:cxn modelId="{3F725B18-BED1-4CCF-91F8-C937450173BF}" srcId="{A113ACCE-D627-4F38-BCE6-FA22A2DB73BC}" destId="{FCC99AFB-202A-4EB1-94B6-363FE829CFA8}" srcOrd="0" destOrd="0" parTransId="{571BE868-454E-407C-B74F-D51321B3EE97}" sibTransId="{C2C2A319-F47C-4CAC-A589-0AA9688302A9}"/>
    <dgm:cxn modelId="{9F637A27-3F85-4516-A27D-DC0A0D093432}" srcId="{04F8BDCF-23A0-4015-A3CE-7446CED9B7A9}" destId="{7F909F81-B5D4-4B0F-962C-C3BA4BE17DC9}" srcOrd="0" destOrd="0" parTransId="{66E506B3-01E2-49DC-9D80-41806D1D847C}" sibTransId="{223F88E5-BDF2-44C1-BF57-6C38C46B75F1}"/>
    <dgm:cxn modelId="{AD571E38-B8BD-4EE7-9150-9E32A2FAFB66}" type="presOf" srcId="{7F909F81-B5D4-4B0F-962C-C3BA4BE17DC9}" destId="{CAAAC2D9-2374-4A24-83B3-F23C4957E3A0}" srcOrd="0" destOrd="0" presId="urn:microsoft.com/office/officeart/2005/8/layout/chevron2"/>
    <dgm:cxn modelId="{B9D3A73A-AE65-4292-951B-F8A6E7F46BDA}" type="presOf" srcId="{A113ACCE-D627-4F38-BCE6-FA22A2DB73BC}" destId="{628D36E6-DF87-4D94-9FD5-F846A144C983}" srcOrd="0" destOrd="0" presId="urn:microsoft.com/office/officeart/2005/8/layout/chevron2"/>
    <dgm:cxn modelId="{C75A1F43-65FB-4A3E-9B4C-E5A43C5DEFF8}" srcId="{00B4992D-5D37-404D-A3F6-F57CD1313460}" destId="{375101FB-D2A8-4732-8B1A-F374A6231E0D}" srcOrd="0" destOrd="0" parTransId="{6F748E24-860E-40E8-97E3-7F183C64BE69}" sibTransId="{A16BE03B-0D12-4B9F-909B-5DB8089CAA32}"/>
    <dgm:cxn modelId="{61110650-847A-4773-8A5E-7DE00C73D3A4}" srcId="{00B4992D-5D37-404D-A3F6-F57CD1313460}" destId="{BD556A08-859E-47DC-A1AE-F72B1233292D}" srcOrd="1" destOrd="0" parTransId="{40D0B858-3FBF-455C-92E5-BE94AC59EE25}" sibTransId="{1E0C6A72-A8A4-4FE3-994B-5E278A781DEF}"/>
    <dgm:cxn modelId="{7E33637B-4456-43D2-80DE-E7671D49EEFD}" type="presOf" srcId="{375101FB-D2A8-4732-8B1A-F374A6231E0D}" destId="{E2F2F229-A5C4-49B8-83BE-C3F0DFEBAD76}" srcOrd="0" destOrd="0" presId="urn:microsoft.com/office/officeart/2005/8/layout/chevron2"/>
    <dgm:cxn modelId="{940C2080-83ED-42C8-95EB-FAD2F775F008}" type="presOf" srcId="{BD556A08-859E-47DC-A1AE-F72B1233292D}" destId="{E2F2F229-A5C4-49B8-83BE-C3F0DFEBAD76}" srcOrd="0" destOrd="1" presId="urn:microsoft.com/office/officeart/2005/8/layout/chevron2"/>
    <dgm:cxn modelId="{C98E4683-9FE2-4903-860A-0F51A10253E6}" type="presOf" srcId="{1D667CE9-DF95-4133-8A07-677C40EE6BF8}" destId="{F209DE03-71E2-4692-AEF9-C370AB973F34}" srcOrd="0" destOrd="0" presId="urn:microsoft.com/office/officeart/2005/8/layout/chevron2"/>
    <dgm:cxn modelId="{BF74AB8C-C4EA-4FD1-A686-C4F87C1C45BB}" type="presOf" srcId="{00B4992D-5D37-404D-A3F6-F57CD1313460}" destId="{1A156B02-8693-44AA-B14C-A5ABC1AFDAFA}" srcOrd="0" destOrd="0" presId="urn:microsoft.com/office/officeart/2005/8/layout/chevron2"/>
    <dgm:cxn modelId="{721D93A2-C18B-49B8-A205-3AF521D07B97}" type="presOf" srcId="{620A8ABE-CA2E-470D-9507-FBAA6EE0EEDB}" destId="{EC15BE69-937B-4CFB-9EBB-F401129EF638}" srcOrd="0" destOrd="0" presId="urn:microsoft.com/office/officeart/2005/8/layout/chevron2"/>
    <dgm:cxn modelId="{86F469B3-C0F6-45A4-8212-BF5651EC1C8E}" type="presOf" srcId="{B5D40BBD-0D21-4552-97A9-493A9BF3FAE3}" destId="{CAAAC2D9-2374-4A24-83B3-F23C4957E3A0}" srcOrd="0" destOrd="1" presId="urn:microsoft.com/office/officeart/2005/8/layout/chevron2"/>
    <dgm:cxn modelId="{EBC3E6C5-E7DC-4C73-89CB-297D796DF0ED}" srcId="{A113ACCE-D627-4F38-BCE6-FA22A2DB73BC}" destId="{04F8BDCF-23A0-4015-A3CE-7446CED9B7A9}" srcOrd="2" destOrd="0" parTransId="{DEEB95BD-4625-4283-B8F6-511F5DC370A8}" sibTransId="{54CF0A8F-70C7-44FB-98E4-9B5A48430ED3}"/>
    <dgm:cxn modelId="{09D3DECA-AD48-4694-BA91-D4A908FD7EBD}" type="presOf" srcId="{42B5199D-A0D5-4325-8215-218FA140EEC8}" destId="{01F48F08-2BE4-4A8A-BA28-26F14384248D}" srcOrd="0" destOrd="0" presId="urn:microsoft.com/office/officeart/2005/8/layout/chevron2"/>
    <dgm:cxn modelId="{7C0C30CB-87B9-4397-8C42-3252548F4771}" srcId="{A113ACCE-D627-4F38-BCE6-FA22A2DB73BC}" destId="{1D667CE9-DF95-4133-8A07-677C40EE6BF8}" srcOrd="3" destOrd="0" parTransId="{D0423777-2448-471B-A9FA-1A12FED41D1C}" sibTransId="{D8F843C5-6A1F-4917-A9CB-FE76E7EB829E}"/>
    <dgm:cxn modelId="{90BC54CF-18DF-4726-BDF4-C351A91E8D99}" srcId="{A113ACCE-D627-4F38-BCE6-FA22A2DB73BC}" destId="{00B4992D-5D37-404D-A3F6-F57CD1313460}" srcOrd="1" destOrd="0" parTransId="{40838302-D996-496C-B536-3DAB97AE75E9}" sibTransId="{64165723-6E4A-4E93-8D77-1FC5BA15283E}"/>
    <dgm:cxn modelId="{B1DD91D6-8936-4E3B-8F7E-F5A2EE872418}" srcId="{FCC99AFB-202A-4EB1-94B6-363FE829CFA8}" destId="{42B5199D-A0D5-4325-8215-218FA140EEC8}" srcOrd="0" destOrd="0" parTransId="{4FB8F1D1-4918-4AE3-84B8-5C5A219FB253}" sibTransId="{EB324A14-4C10-40E8-9229-D0579105C0F6}"/>
    <dgm:cxn modelId="{EF9E83DF-7FAC-4F9E-9B10-94A0F1208C88}" type="presOf" srcId="{04F8BDCF-23A0-4015-A3CE-7446CED9B7A9}" destId="{A3F51D88-C3BA-464D-A8D3-6DCD4BD3A15E}" srcOrd="0" destOrd="0" presId="urn:microsoft.com/office/officeart/2005/8/layout/chevron2"/>
    <dgm:cxn modelId="{689B8BEF-4142-41E3-BFC9-D31FED9716F0}" srcId="{04F8BDCF-23A0-4015-A3CE-7446CED9B7A9}" destId="{B5D40BBD-0D21-4552-97A9-493A9BF3FAE3}" srcOrd="1" destOrd="0" parTransId="{3802CDA8-E73D-4E8F-8317-EAA1C161E298}" sibTransId="{CFF3E6DB-F6C9-4D3C-AE83-8F5679059379}"/>
    <dgm:cxn modelId="{FD3E50A2-6DF1-41AA-82D8-4AB3144F921F}" type="presParOf" srcId="{628D36E6-DF87-4D94-9FD5-F846A144C983}" destId="{2162649E-E4F8-4A17-96A3-A3BD3E911945}" srcOrd="0" destOrd="0" presId="urn:microsoft.com/office/officeart/2005/8/layout/chevron2"/>
    <dgm:cxn modelId="{704AEA2C-8070-4C8A-8AEA-CEE0C1B98FEB}" type="presParOf" srcId="{2162649E-E4F8-4A17-96A3-A3BD3E911945}" destId="{7EE7B27B-F2A5-4727-A5A1-4938262A8348}" srcOrd="0" destOrd="0" presId="urn:microsoft.com/office/officeart/2005/8/layout/chevron2"/>
    <dgm:cxn modelId="{5CFA6F75-B0B1-4EC5-A58A-B92BEDCFDF29}" type="presParOf" srcId="{2162649E-E4F8-4A17-96A3-A3BD3E911945}" destId="{01F48F08-2BE4-4A8A-BA28-26F14384248D}" srcOrd="1" destOrd="0" presId="urn:microsoft.com/office/officeart/2005/8/layout/chevron2"/>
    <dgm:cxn modelId="{BF8D2FA7-D18E-40F6-BB99-2ACCC8AFB184}" type="presParOf" srcId="{628D36E6-DF87-4D94-9FD5-F846A144C983}" destId="{FFD85C57-91F3-48B3-A707-5B6775CE362D}" srcOrd="1" destOrd="0" presId="urn:microsoft.com/office/officeart/2005/8/layout/chevron2"/>
    <dgm:cxn modelId="{3DCE22BC-D27B-44BD-B3B4-D8A755CDA8AF}" type="presParOf" srcId="{628D36E6-DF87-4D94-9FD5-F846A144C983}" destId="{86A7F4BD-55B1-4394-84F7-30E0A8DA3721}" srcOrd="2" destOrd="0" presId="urn:microsoft.com/office/officeart/2005/8/layout/chevron2"/>
    <dgm:cxn modelId="{07D2A11A-7855-43A2-A609-90E75FB5633C}" type="presParOf" srcId="{86A7F4BD-55B1-4394-84F7-30E0A8DA3721}" destId="{1A156B02-8693-44AA-B14C-A5ABC1AFDAFA}" srcOrd="0" destOrd="0" presId="urn:microsoft.com/office/officeart/2005/8/layout/chevron2"/>
    <dgm:cxn modelId="{1A168776-2052-424C-AD3B-9C0439409535}" type="presParOf" srcId="{86A7F4BD-55B1-4394-84F7-30E0A8DA3721}" destId="{E2F2F229-A5C4-49B8-83BE-C3F0DFEBAD76}" srcOrd="1" destOrd="0" presId="urn:microsoft.com/office/officeart/2005/8/layout/chevron2"/>
    <dgm:cxn modelId="{F6F8FD00-71AD-41B8-A8EA-E6775B2806C8}" type="presParOf" srcId="{628D36E6-DF87-4D94-9FD5-F846A144C983}" destId="{87E4907E-E4FD-4CDC-9481-F10CC869211C}" srcOrd="3" destOrd="0" presId="urn:microsoft.com/office/officeart/2005/8/layout/chevron2"/>
    <dgm:cxn modelId="{12516EF6-63A6-4959-A82E-8BCF7A7318D3}" type="presParOf" srcId="{628D36E6-DF87-4D94-9FD5-F846A144C983}" destId="{783F35A1-5064-4204-98AC-F8CCE86E3288}" srcOrd="4" destOrd="0" presId="urn:microsoft.com/office/officeart/2005/8/layout/chevron2"/>
    <dgm:cxn modelId="{243212CE-70C2-4B2A-858C-6B894742AB71}" type="presParOf" srcId="{783F35A1-5064-4204-98AC-F8CCE86E3288}" destId="{A3F51D88-C3BA-464D-A8D3-6DCD4BD3A15E}" srcOrd="0" destOrd="0" presId="urn:microsoft.com/office/officeart/2005/8/layout/chevron2"/>
    <dgm:cxn modelId="{20FE3064-0961-491A-BF5F-B0406AE1E432}" type="presParOf" srcId="{783F35A1-5064-4204-98AC-F8CCE86E3288}" destId="{CAAAC2D9-2374-4A24-83B3-F23C4957E3A0}" srcOrd="1" destOrd="0" presId="urn:microsoft.com/office/officeart/2005/8/layout/chevron2"/>
    <dgm:cxn modelId="{DC89E312-51ED-4FA2-9F89-C0193A26BE25}" type="presParOf" srcId="{628D36E6-DF87-4D94-9FD5-F846A144C983}" destId="{108582F6-C7F7-49F2-B3F9-6AC408678666}" srcOrd="5" destOrd="0" presId="urn:microsoft.com/office/officeart/2005/8/layout/chevron2"/>
    <dgm:cxn modelId="{EDA5AA89-0DEC-4747-9B6E-8B0CBFA2B5EC}" type="presParOf" srcId="{628D36E6-DF87-4D94-9FD5-F846A144C983}" destId="{756811E8-EA41-42B9-A958-EBC72EA0D9C6}" srcOrd="6" destOrd="0" presId="urn:microsoft.com/office/officeart/2005/8/layout/chevron2"/>
    <dgm:cxn modelId="{8803331F-B4C8-4BAA-AA11-355699D0A57A}" type="presParOf" srcId="{756811E8-EA41-42B9-A958-EBC72EA0D9C6}" destId="{F209DE03-71E2-4692-AEF9-C370AB973F34}" srcOrd="0" destOrd="0" presId="urn:microsoft.com/office/officeart/2005/8/layout/chevron2"/>
    <dgm:cxn modelId="{5D45D5CA-18CE-480B-956D-7638C1AC70B8}" type="presParOf" srcId="{756811E8-EA41-42B9-A958-EBC72EA0D9C6}" destId="{EC15BE69-937B-4CFB-9EBB-F401129EF63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B9C9773-A328-4BC8-BFD0-765012AF6D08}" type="doc">
      <dgm:prSet loTypeId="urn:microsoft.com/office/officeart/2008/layout/AlternatingHexagons" loCatId="list" qsTypeId="urn:microsoft.com/office/officeart/2005/8/quickstyle/simple1" qsCatId="simple" csTypeId="urn:microsoft.com/office/officeart/2005/8/colors/colorful1#2" csCatId="colorful" phldr="1"/>
      <dgm:spPr/>
      <dgm:t>
        <a:bodyPr/>
        <a:lstStyle/>
        <a:p>
          <a:endParaRPr lang="ru-RU"/>
        </a:p>
      </dgm:t>
    </dgm:pt>
    <dgm:pt modelId="{0FCDDFF8-BA66-4857-AFDE-58943F3FA790}">
      <dgm:prSet phldrT="[Текст]" custT="1"/>
      <dgm:spPr/>
      <dgm:t>
        <a:bodyPr/>
        <a:lstStyle/>
        <a:p>
          <a:r>
            <a:rPr lang="ro-RO" sz="1600" dirty="0">
              <a:latin typeface="Times New Roman" panose="02020603050405020304" pitchFamily="18" charset="0"/>
              <a:cs typeface="Times New Roman" panose="02020603050405020304" pitchFamily="18" charset="0"/>
            </a:rPr>
            <a:t>Licitație restrânsă</a:t>
          </a:r>
          <a:endParaRPr lang="ru-RU" sz="1600" dirty="0">
            <a:latin typeface="Times New Roman" panose="02020603050405020304" pitchFamily="18" charset="0"/>
            <a:cs typeface="Times New Roman" panose="02020603050405020304" pitchFamily="18" charset="0"/>
          </a:endParaRPr>
        </a:p>
      </dgm:t>
    </dgm:pt>
    <dgm:pt modelId="{FEFA656B-FABA-49C7-ACC2-F8E3484BC40A}" type="parTrans" cxnId="{6898AF0C-49F4-4759-9471-ACDB89142227}">
      <dgm:prSet/>
      <dgm:spPr/>
      <dgm:t>
        <a:bodyPr/>
        <a:lstStyle/>
        <a:p>
          <a:endParaRPr lang="ru-RU"/>
        </a:p>
      </dgm:t>
    </dgm:pt>
    <dgm:pt modelId="{0185C2D4-1AB7-4064-B009-D759B71D1656}" type="sibTrans" cxnId="{6898AF0C-49F4-4759-9471-ACDB89142227}">
      <dgm:prSet custT="1"/>
      <dgm:spPr/>
      <dgm:t>
        <a:bodyPr/>
        <a:lstStyle/>
        <a:p>
          <a:r>
            <a:rPr lang="ro-RO" sz="1600" dirty="0">
              <a:latin typeface="Times New Roman" panose="02020603050405020304" pitchFamily="18" charset="0"/>
              <a:cs typeface="Times New Roman" panose="02020603050405020304" pitchFamily="18" charset="0"/>
            </a:rPr>
            <a:t>Licitație deschisă	</a:t>
          </a:r>
          <a:endParaRPr lang="ru-RU" sz="1600" dirty="0">
            <a:latin typeface="Times New Roman" panose="02020603050405020304" pitchFamily="18" charset="0"/>
            <a:cs typeface="Times New Roman" panose="02020603050405020304" pitchFamily="18" charset="0"/>
          </a:endParaRPr>
        </a:p>
      </dgm:t>
    </dgm:pt>
    <dgm:pt modelId="{5CFAD4DD-4E24-4ECD-B8B0-CECE5E1A727E}">
      <dgm:prSet phldrT="[Текст]" custT="1"/>
      <dgm:spPr/>
      <dgm:t>
        <a:bodyPr/>
        <a:lstStyle/>
        <a:p>
          <a:r>
            <a:rPr lang="ro-RO" sz="1400" b="1" dirty="0">
              <a:solidFill>
                <a:schemeClr val="tx2">
                  <a:lumMod val="50000"/>
                </a:schemeClr>
              </a:solidFill>
              <a:latin typeface="Times New Roman" panose="02020603050405020304" pitchFamily="18" charset="0"/>
              <a:cs typeface="Times New Roman" panose="02020603050405020304" pitchFamily="18" charset="0"/>
            </a:rPr>
            <a:t>Atribuirea contractelor de achiziții sectoriale se realizează prin următoarele proceduri:</a:t>
          </a:r>
          <a:endParaRPr lang="ru-RU" sz="1400" b="1" dirty="0">
            <a:solidFill>
              <a:schemeClr val="tx2">
                <a:lumMod val="50000"/>
              </a:schemeClr>
            </a:solidFill>
            <a:latin typeface="Times New Roman" panose="02020603050405020304" pitchFamily="18" charset="0"/>
            <a:cs typeface="Times New Roman" panose="02020603050405020304" pitchFamily="18" charset="0"/>
          </a:endParaRPr>
        </a:p>
      </dgm:t>
    </dgm:pt>
    <dgm:pt modelId="{4C967FB5-D387-421B-8D44-7356B6CADBF8}" type="parTrans" cxnId="{C68304A0-7818-4C2C-95B1-85E70FF34D1B}">
      <dgm:prSet/>
      <dgm:spPr/>
      <dgm:t>
        <a:bodyPr/>
        <a:lstStyle/>
        <a:p>
          <a:endParaRPr lang="ru-RU"/>
        </a:p>
      </dgm:t>
    </dgm:pt>
    <dgm:pt modelId="{AA4022FD-1641-419B-A232-B64A196F81C5}" type="sibTrans" cxnId="{C68304A0-7818-4C2C-95B1-85E70FF34D1B}">
      <dgm:prSet custT="1"/>
      <dgm:spPr/>
      <dgm:t>
        <a:bodyPr/>
        <a:lstStyle/>
        <a:p>
          <a:r>
            <a:rPr lang="ro-RO" sz="1600" dirty="0">
              <a:latin typeface="Times New Roman" panose="02020603050405020304" pitchFamily="18" charset="0"/>
              <a:cs typeface="Times New Roman" panose="02020603050405020304" pitchFamily="18" charset="0"/>
            </a:rPr>
            <a:t>Proceduri de negocieri</a:t>
          </a:r>
          <a:endParaRPr lang="ru-RU" sz="1600" dirty="0">
            <a:latin typeface="Times New Roman" panose="02020603050405020304" pitchFamily="18" charset="0"/>
            <a:cs typeface="Times New Roman" panose="02020603050405020304" pitchFamily="18" charset="0"/>
          </a:endParaRPr>
        </a:p>
      </dgm:t>
    </dgm:pt>
    <dgm:pt modelId="{9C980689-FD6A-4BE0-9093-B7CF54969D84}">
      <dgm:prSet phldrT="[Текст]" custT="1"/>
      <dgm:spPr/>
      <dgm:t>
        <a:bodyPr/>
        <a:lstStyle/>
        <a:p>
          <a:r>
            <a:rPr lang="ro-RO" sz="1600" dirty="0">
              <a:latin typeface="Times New Roman" panose="02020603050405020304" pitchFamily="18" charset="0"/>
              <a:cs typeface="Times New Roman" panose="02020603050405020304" pitchFamily="18" charset="0"/>
            </a:rPr>
            <a:t>Dialog competitiv</a:t>
          </a:r>
          <a:endParaRPr lang="ru-RU" sz="1600" dirty="0">
            <a:latin typeface="Times New Roman" panose="02020603050405020304" pitchFamily="18" charset="0"/>
            <a:cs typeface="Times New Roman" panose="02020603050405020304" pitchFamily="18" charset="0"/>
          </a:endParaRPr>
        </a:p>
      </dgm:t>
    </dgm:pt>
    <dgm:pt modelId="{0AD9D4A9-3BC6-4E37-9547-B82B1F71DFC7}" type="parTrans" cxnId="{F636856A-3EA7-4FA1-AB01-6B8588C4E5C5}">
      <dgm:prSet/>
      <dgm:spPr/>
      <dgm:t>
        <a:bodyPr/>
        <a:lstStyle/>
        <a:p>
          <a:endParaRPr lang="ru-RU"/>
        </a:p>
      </dgm:t>
    </dgm:pt>
    <dgm:pt modelId="{63A1AAA0-65F1-489F-8B88-8855232F40A2}" type="sibTrans" cxnId="{F636856A-3EA7-4FA1-AB01-6B8588C4E5C5}">
      <dgm:prSet custT="1"/>
      <dgm:spPr/>
      <dgm:t>
        <a:bodyPr/>
        <a:lstStyle/>
        <a:p>
          <a:r>
            <a:rPr lang="ro-RO" sz="1600" dirty="0"/>
            <a:t>Parteneriat pentru inovare </a:t>
          </a:r>
          <a:endParaRPr lang="ru-RU" sz="1600" dirty="0"/>
        </a:p>
      </dgm:t>
    </dgm:pt>
    <dgm:pt modelId="{500C85B2-9FAC-4B01-866B-87B96669D740}" type="pres">
      <dgm:prSet presAssocID="{CB9C9773-A328-4BC8-BFD0-765012AF6D08}" presName="Name0" presStyleCnt="0">
        <dgm:presLayoutVars>
          <dgm:chMax/>
          <dgm:chPref/>
          <dgm:dir/>
          <dgm:animLvl val="lvl"/>
        </dgm:presLayoutVars>
      </dgm:prSet>
      <dgm:spPr/>
    </dgm:pt>
    <dgm:pt modelId="{0EEB544C-7815-4483-B036-7A7A4E1C2B9C}" type="pres">
      <dgm:prSet presAssocID="{0FCDDFF8-BA66-4857-AFDE-58943F3FA790}" presName="composite" presStyleCnt="0"/>
      <dgm:spPr/>
    </dgm:pt>
    <dgm:pt modelId="{22687AB4-6A0A-4B15-A951-1C98A7DAA4C8}" type="pres">
      <dgm:prSet presAssocID="{0FCDDFF8-BA66-4857-AFDE-58943F3FA790}" presName="Parent1" presStyleLbl="node1" presStyleIdx="0" presStyleCnt="6" custLinFactNeighborX="62095" custLinFactNeighborY="-3376">
        <dgm:presLayoutVars>
          <dgm:chMax val="1"/>
          <dgm:chPref val="1"/>
          <dgm:bulletEnabled val="1"/>
        </dgm:presLayoutVars>
      </dgm:prSet>
      <dgm:spPr/>
    </dgm:pt>
    <dgm:pt modelId="{C8B8B56C-C4C3-4717-AB77-80DDCD7AAF42}" type="pres">
      <dgm:prSet presAssocID="{0FCDDFF8-BA66-4857-AFDE-58943F3FA790}" presName="Childtext1" presStyleLbl="revTx" presStyleIdx="0" presStyleCnt="3">
        <dgm:presLayoutVars>
          <dgm:chMax val="0"/>
          <dgm:chPref val="0"/>
          <dgm:bulletEnabled val="1"/>
        </dgm:presLayoutVars>
      </dgm:prSet>
      <dgm:spPr/>
    </dgm:pt>
    <dgm:pt modelId="{79C0365A-64E6-42AA-9205-7E6EC53364B0}" type="pres">
      <dgm:prSet presAssocID="{0FCDDFF8-BA66-4857-AFDE-58943F3FA790}" presName="BalanceSpacing" presStyleCnt="0"/>
      <dgm:spPr/>
    </dgm:pt>
    <dgm:pt modelId="{CBD29459-ACBA-46FE-9791-5EC0139E6599}" type="pres">
      <dgm:prSet presAssocID="{0FCDDFF8-BA66-4857-AFDE-58943F3FA790}" presName="BalanceSpacing1" presStyleCnt="0"/>
      <dgm:spPr/>
    </dgm:pt>
    <dgm:pt modelId="{7CF8AA8D-69BC-45EC-B1A4-978BB1C7B369}" type="pres">
      <dgm:prSet presAssocID="{0185C2D4-1AB7-4064-B009-D759B71D1656}" presName="Accent1Text" presStyleLbl="node1" presStyleIdx="1" presStyleCnt="6" custLinFactNeighborX="55109" custLinFactNeighborY="-1351"/>
      <dgm:spPr/>
    </dgm:pt>
    <dgm:pt modelId="{6FE354DE-170C-47B7-BBD3-D568C117BE04}" type="pres">
      <dgm:prSet presAssocID="{0185C2D4-1AB7-4064-B009-D759B71D1656}" presName="spaceBetweenRectangles" presStyleCnt="0"/>
      <dgm:spPr/>
    </dgm:pt>
    <dgm:pt modelId="{90BD8408-74BC-4628-AA50-07FE1DBC9B70}" type="pres">
      <dgm:prSet presAssocID="{5CFAD4DD-4E24-4ECD-B8B0-CECE5E1A727E}" presName="composite" presStyleCnt="0"/>
      <dgm:spPr/>
    </dgm:pt>
    <dgm:pt modelId="{C5238C30-420D-48FA-9B82-BF9EEE02BBE1}" type="pres">
      <dgm:prSet presAssocID="{5CFAD4DD-4E24-4ECD-B8B0-CECE5E1A727E}" presName="Parent1" presStyleLbl="node1" presStyleIdx="2" presStyleCnt="6" custScaleX="117927" custScaleY="116874" custLinFactNeighborX="-93701" custLinFactNeighborY="1187">
        <dgm:presLayoutVars>
          <dgm:chMax val="1"/>
          <dgm:chPref val="1"/>
          <dgm:bulletEnabled val="1"/>
        </dgm:presLayoutVars>
      </dgm:prSet>
      <dgm:spPr>
        <a:prstGeom prst="hexagon">
          <a:avLst/>
        </a:prstGeom>
      </dgm:spPr>
    </dgm:pt>
    <dgm:pt modelId="{BF86F0FE-F7F9-40ED-A264-BF9E97F338EF}" type="pres">
      <dgm:prSet presAssocID="{5CFAD4DD-4E24-4ECD-B8B0-CECE5E1A727E}" presName="Childtext1" presStyleLbl="revTx" presStyleIdx="1" presStyleCnt="3">
        <dgm:presLayoutVars>
          <dgm:chMax val="0"/>
          <dgm:chPref val="0"/>
          <dgm:bulletEnabled val="1"/>
        </dgm:presLayoutVars>
      </dgm:prSet>
      <dgm:spPr/>
    </dgm:pt>
    <dgm:pt modelId="{21C4BAF8-6F79-4C22-86DF-0073226A5CB2}" type="pres">
      <dgm:prSet presAssocID="{5CFAD4DD-4E24-4ECD-B8B0-CECE5E1A727E}" presName="BalanceSpacing" presStyleCnt="0"/>
      <dgm:spPr/>
    </dgm:pt>
    <dgm:pt modelId="{7FF9FB37-8ADA-4ECD-9211-6AFDD6AE2480}" type="pres">
      <dgm:prSet presAssocID="{5CFAD4DD-4E24-4ECD-B8B0-CECE5E1A727E}" presName="BalanceSpacing1" presStyleCnt="0"/>
      <dgm:spPr/>
    </dgm:pt>
    <dgm:pt modelId="{D116BB43-948E-47F1-B9FE-4F3E40117FAC}" type="pres">
      <dgm:prSet presAssocID="{AA4022FD-1641-419B-A232-B64A196F81C5}" presName="Accent1Text" presStyleLbl="node1" presStyleIdx="3" presStyleCnt="6" custLinFactNeighborX="78395"/>
      <dgm:spPr/>
    </dgm:pt>
    <dgm:pt modelId="{EDD51E34-2ED1-4A12-AD52-BD9CAA1AD1FF}" type="pres">
      <dgm:prSet presAssocID="{AA4022FD-1641-419B-A232-B64A196F81C5}" presName="spaceBetweenRectangles" presStyleCnt="0"/>
      <dgm:spPr/>
    </dgm:pt>
    <dgm:pt modelId="{89AF46E2-0A15-4F50-9C3D-0ABD541C74E7}" type="pres">
      <dgm:prSet presAssocID="{9C980689-FD6A-4BE0-9093-B7CF54969D84}" presName="composite" presStyleCnt="0"/>
      <dgm:spPr/>
    </dgm:pt>
    <dgm:pt modelId="{5F034498-8344-4304-9920-9D90407FF2AE}" type="pres">
      <dgm:prSet presAssocID="{9C980689-FD6A-4BE0-9093-B7CF54969D84}" presName="Parent1" presStyleLbl="node1" presStyleIdx="4" presStyleCnt="6" custLinFactNeighborX="71409" custLinFactNeighborY="6078">
        <dgm:presLayoutVars>
          <dgm:chMax val="1"/>
          <dgm:chPref val="1"/>
          <dgm:bulletEnabled val="1"/>
        </dgm:presLayoutVars>
      </dgm:prSet>
      <dgm:spPr/>
    </dgm:pt>
    <dgm:pt modelId="{BB6018F0-53A4-4E51-99D7-B7F7090064CE}" type="pres">
      <dgm:prSet presAssocID="{9C980689-FD6A-4BE0-9093-B7CF54969D84}" presName="Childtext1" presStyleLbl="revTx" presStyleIdx="2" presStyleCnt="3">
        <dgm:presLayoutVars>
          <dgm:chMax val="0"/>
          <dgm:chPref val="0"/>
          <dgm:bulletEnabled val="1"/>
        </dgm:presLayoutVars>
      </dgm:prSet>
      <dgm:spPr/>
    </dgm:pt>
    <dgm:pt modelId="{C04C45BD-10F0-49AC-B56A-30CA9D0ACFE2}" type="pres">
      <dgm:prSet presAssocID="{9C980689-FD6A-4BE0-9093-B7CF54969D84}" presName="BalanceSpacing" presStyleCnt="0"/>
      <dgm:spPr/>
    </dgm:pt>
    <dgm:pt modelId="{EE4E8FB6-D262-4257-960F-C594869E1D36}" type="pres">
      <dgm:prSet presAssocID="{9C980689-FD6A-4BE0-9093-B7CF54969D84}" presName="BalanceSpacing1" presStyleCnt="0"/>
      <dgm:spPr/>
    </dgm:pt>
    <dgm:pt modelId="{6E3B5FD0-C8B5-4458-B898-E28EE81F8879}" type="pres">
      <dgm:prSet presAssocID="{63A1AAA0-65F1-489F-8B88-8855232F40A2}" presName="Accent1Text" presStyleLbl="node1" presStyleIdx="5" presStyleCnt="6" custLinFactNeighborX="51229" custLinFactNeighborY="8103"/>
      <dgm:spPr/>
    </dgm:pt>
  </dgm:ptLst>
  <dgm:cxnLst>
    <dgm:cxn modelId="{6898AF0C-49F4-4759-9471-ACDB89142227}" srcId="{CB9C9773-A328-4BC8-BFD0-765012AF6D08}" destId="{0FCDDFF8-BA66-4857-AFDE-58943F3FA790}" srcOrd="0" destOrd="0" parTransId="{FEFA656B-FABA-49C7-ACC2-F8E3484BC40A}" sibTransId="{0185C2D4-1AB7-4064-B009-D759B71D1656}"/>
    <dgm:cxn modelId="{E2AAF323-45D3-4DEE-AE2B-EBE7CFA6D280}" type="presOf" srcId="{63A1AAA0-65F1-489F-8B88-8855232F40A2}" destId="{6E3B5FD0-C8B5-4458-B898-E28EE81F8879}" srcOrd="0" destOrd="0" presId="urn:microsoft.com/office/officeart/2008/layout/AlternatingHexagons"/>
    <dgm:cxn modelId="{34D4AC3B-8A3E-43DF-A6D2-8F91D1C333D5}" type="presOf" srcId="{0FCDDFF8-BA66-4857-AFDE-58943F3FA790}" destId="{22687AB4-6A0A-4B15-A951-1C98A7DAA4C8}" srcOrd="0" destOrd="0" presId="urn:microsoft.com/office/officeart/2008/layout/AlternatingHexagons"/>
    <dgm:cxn modelId="{F636856A-3EA7-4FA1-AB01-6B8588C4E5C5}" srcId="{CB9C9773-A328-4BC8-BFD0-765012AF6D08}" destId="{9C980689-FD6A-4BE0-9093-B7CF54969D84}" srcOrd="2" destOrd="0" parTransId="{0AD9D4A9-3BC6-4E37-9547-B82B1F71DFC7}" sibTransId="{63A1AAA0-65F1-489F-8B88-8855232F40A2}"/>
    <dgm:cxn modelId="{5D60364D-242D-4BE0-B34F-59B66B0145E4}" type="presOf" srcId="{9C980689-FD6A-4BE0-9093-B7CF54969D84}" destId="{5F034498-8344-4304-9920-9D90407FF2AE}" srcOrd="0" destOrd="0" presId="urn:microsoft.com/office/officeart/2008/layout/AlternatingHexagons"/>
    <dgm:cxn modelId="{8F75AD5A-924D-43C6-B2A8-2DF46BEF0E19}" type="presOf" srcId="{5CFAD4DD-4E24-4ECD-B8B0-CECE5E1A727E}" destId="{C5238C30-420D-48FA-9B82-BF9EEE02BBE1}" srcOrd="0" destOrd="0" presId="urn:microsoft.com/office/officeart/2008/layout/AlternatingHexagons"/>
    <dgm:cxn modelId="{F4A7047E-68E8-47B8-917B-83E64F86BC7C}" type="presOf" srcId="{AA4022FD-1641-419B-A232-B64A196F81C5}" destId="{D116BB43-948E-47F1-B9FE-4F3E40117FAC}" srcOrd="0" destOrd="0" presId="urn:microsoft.com/office/officeart/2008/layout/AlternatingHexagons"/>
    <dgm:cxn modelId="{1E2B9480-5612-4C43-960F-598496C78EAD}" type="presOf" srcId="{0185C2D4-1AB7-4064-B009-D759B71D1656}" destId="{7CF8AA8D-69BC-45EC-B1A4-978BB1C7B369}" srcOrd="0" destOrd="0" presId="urn:microsoft.com/office/officeart/2008/layout/AlternatingHexagons"/>
    <dgm:cxn modelId="{C68304A0-7818-4C2C-95B1-85E70FF34D1B}" srcId="{CB9C9773-A328-4BC8-BFD0-765012AF6D08}" destId="{5CFAD4DD-4E24-4ECD-B8B0-CECE5E1A727E}" srcOrd="1" destOrd="0" parTransId="{4C967FB5-D387-421B-8D44-7356B6CADBF8}" sibTransId="{AA4022FD-1641-419B-A232-B64A196F81C5}"/>
    <dgm:cxn modelId="{BBDE0AD8-17B3-46D1-BDEE-BABD494EAAFE}" type="presOf" srcId="{CB9C9773-A328-4BC8-BFD0-765012AF6D08}" destId="{500C85B2-9FAC-4B01-866B-87B96669D740}" srcOrd="0" destOrd="0" presId="urn:microsoft.com/office/officeart/2008/layout/AlternatingHexagons"/>
    <dgm:cxn modelId="{BD1A4FCB-87E6-4D88-BEE7-769C40424BD3}" type="presParOf" srcId="{500C85B2-9FAC-4B01-866B-87B96669D740}" destId="{0EEB544C-7815-4483-B036-7A7A4E1C2B9C}" srcOrd="0" destOrd="0" presId="urn:microsoft.com/office/officeart/2008/layout/AlternatingHexagons"/>
    <dgm:cxn modelId="{DE65C6C2-BC71-4CE6-898B-538E55392D51}" type="presParOf" srcId="{0EEB544C-7815-4483-B036-7A7A4E1C2B9C}" destId="{22687AB4-6A0A-4B15-A951-1C98A7DAA4C8}" srcOrd="0" destOrd="0" presId="urn:microsoft.com/office/officeart/2008/layout/AlternatingHexagons"/>
    <dgm:cxn modelId="{B6A43312-0491-4E6A-BC97-E70A35604B4B}" type="presParOf" srcId="{0EEB544C-7815-4483-B036-7A7A4E1C2B9C}" destId="{C8B8B56C-C4C3-4717-AB77-80DDCD7AAF42}" srcOrd="1" destOrd="0" presId="urn:microsoft.com/office/officeart/2008/layout/AlternatingHexagons"/>
    <dgm:cxn modelId="{D25A561E-FA34-4819-A0B2-34D80BF781D7}" type="presParOf" srcId="{0EEB544C-7815-4483-B036-7A7A4E1C2B9C}" destId="{79C0365A-64E6-42AA-9205-7E6EC53364B0}" srcOrd="2" destOrd="0" presId="urn:microsoft.com/office/officeart/2008/layout/AlternatingHexagons"/>
    <dgm:cxn modelId="{CF434428-C3C5-42A2-A396-3B2B0A6910D1}" type="presParOf" srcId="{0EEB544C-7815-4483-B036-7A7A4E1C2B9C}" destId="{CBD29459-ACBA-46FE-9791-5EC0139E6599}" srcOrd="3" destOrd="0" presId="urn:microsoft.com/office/officeart/2008/layout/AlternatingHexagons"/>
    <dgm:cxn modelId="{54F4073B-5EAC-43CB-859E-42E7C2D103B6}" type="presParOf" srcId="{0EEB544C-7815-4483-B036-7A7A4E1C2B9C}" destId="{7CF8AA8D-69BC-45EC-B1A4-978BB1C7B369}" srcOrd="4" destOrd="0" presId="urn:microsoft.com/office/officeart/2008/layout/AlternatingHexagons"/>
    <dgm:cxn modelId="{2BC1538A-CF87-4B2B-9E6F-9D58E14DEBA8}" type="presParOf" srcId="{500C85B2-9FAC-4B01-866B-87B96669D740}" destId="{6FE354DE-170C-47B7-BBD3-D568C117BE04}" srcOrd="1" destOrd="0" presId="urn:microsoft.com/office/officeart/2008/layout/AlternatingHexagons"/>
    <dgm:cxn modelId="{737F7344-99DD-45E4-922A-C0851FBB939B}" type="presParOf" srcId="{500C85B2-9FAC-4B01-866B-87B96669D740}" destId="{90BD8408-74BC-4628-AA50-07FE1DBC9B70}" srcOrd="2" destOrd="0" presId="urn:microsoft.com/office/officeart/2008/layout/AlternatingHexagons"/>
    <dgm:cxn modelId="{C2D3F124-22FF-4697-A0E9-E697B806602E}" type="presParOf" srcId="{90BD8408-74BC-4628-AA50-07FE1DBC9B70}" destId="{C5238C30-420D-48FA-9B82-BF9EEE02BBE1}" srcOrd="0" destOrd="0" presId="urn:microsoft.com/office/officeart/2008/layout/AlternatingHexagons"/>
    <dgm:cxn modelId="{D0F234CF-950B-4BDE-89BF-24BE9DF4E6CA}" type="presParOf" srcId="{90BD8408-74BC-4628-AA50-07FE1DBC9B70}" destId="{BF86F0FE-F7F9-40ED-A264-BF9E97F338EF}" srcOrd="1" destOrd="0" presId="urn:microsoft.com/office/officeart/2008/layout/AlternatingHexagons"/>
    <dgm:cxn modelId="{2202FE8B-6071-42A5-820E-CCCDE6CE00B1}" type="presParOf" srcId="{90BD8408-74BC-4628-AA50-07FE1DBC9B70}" destId="{21C4BAF8-6F79-4C22-86DF-0073226A5CB2}" srcOrd="2" destOrd="0" presId="urn:microsoft.com/office/officeart/2008/layout/AlternatingHexagons"/>
    <dgm:cxn modelId="{075FAB9A-5BC9-410F-9130-6C52E889484E}" type="presParOf" srcId="{90BD8408-74BC-4628-AA50-07FE1DBC9B70}" destId="{7FF9FB37-8ADA-4ECD-9211-6AFDD6AE2480}" srcOrd="3" destOrd="0" presId="urn:microsoft.com/office/officeart/2008/layout/AlternatingHexagons"/>
    <dgm:cxn modelId="{14ED2C16-0F9D-4422-BFAE-DD4310F3151F}" type="presParOf" srcId="{90BD8408-74BC-4628-AA50-07FE1DBC9B70}" destId="{D116BB43-948E-47F1-B9FE-4F3E40117FAC}" srcOrd="4" destOrd="0" presId="urn:microsoft.com/office/officeart/2008/layout/AlternatingHexagons"/>
    <dgm:cxn modelId="{852CB9D7-AC4F-4446-B6BB-166BB9E97C61}" type="presParOf" srcId="{500C85B2-9FAC-4B01-866B-87B96669D740}" destId="{EDD51E34-2ED1-4A12-AD52-BD9CAA1AD1FF}" srcOrd="3" destOrd="0" presId="urn:microsoft.com/office/officeart/2008/layout/AlternatingHexagons"/>
    <dgm:cxn modelId="{5D205468-BBA4-41AA-B8A9-408E32C5DCC6}" type="presParOf" srcId="{500C85B2-9FAC-4B01-866B-87B96669D740}" destId="{89AF46E2-0A15-4F50-9C3D-0ABD541C74E7}" srcOrd="4" destOrd="0" presId="urn:microsoft.com/office/officeart/2008/layout/AlternatingHexagons"/>
    <dgm:cxn modelId="{2ADEEAD3-BE84-4FF5-8C1B-C7D614D433F9}" type="presParOf" srcId="{89AF46E2-0A15-4F50-9C3D-0ABD541C74E7}" destId="{5F034498-8344-4304-9920-9D90407FF2AE}" srcOrd="0" destOrd="0" presId="urn:microsoft.com/office/officeart/2008/layout/AlternatingHexagons"/>
    <dgm:cxn modelId="{41A7FC80-DD59-4005-B675-604607148020}" type="presParOf" srcId="{89AF46E2-0A15-4F50-9C3D-0ABD541C74E7}" destId="{BB6018F0-53A4-4E51-99D7-B7F7090064CE}" srcOrd="1" destOrd="0" presId="urn:microsoft.com/office/officeart/2008/layout/AlternatingHexagons"/>
    <dgm:cxn modelId="{0610747A-5CD9-428E-B451-C5B6A1607F85}" type="presParOf" srcId="{89AF46E2-0A15-4F50-9C3D-0ABD541C74E7}" destId="{C04C45BD-10F0-49AC-B56A-30CA9D0ACFE2}" srcOrd="2" destOrd="0" presId="urn:microsoft.com/office/officeart/2008/layout/AlternatingHexagons"/>
    <dgm:cxn modelId="{46315EA7-600E-4F0D-91E8-297F59B2CD31}" type="presParOf" srcId="{89AF46E2-0A15-4F50-9C3D-0ABD541C74E7}" destId="{EE4E8FB6-D262-4257-960F-C594869E1D36}" srcOrd="3" destOrd="0" presId="urn:microsoft.com/office/officeart/2008/layout/AlternatingHexagons"/>
    <dgm:cxn modelId="{E8DA9304-8561-4E44-A991-923BBD2A1CE8}" type="presParOf" srcId="{89AF46E2-0A15-4F50-9C3D-0ABD541C74E7}" destId="{6E3B5FD0-C8B5-4458-B898-E28EE81F8879}" srcOrd="4" destOrd="0" presId="urn:microsoft.com/office/officeart/2008/layout/AlternatingHexagon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BD47859-D70E-4145-A1D4-A5FE1B809E3B}" type="doc">
      <dgm:prSet loTypeId="urn:microsoft.com/office/officeart/2005/8/layout/hChevron3" loCatId="process" qsTypeId="urn:microsoft.com/office/officeart/2005/8/quickstyle/simple1" qsCatId="simple" csTypeId="urn:microsoft.com/office/officeart/2005/8/colors/colorful4" csCatId="colorful" phldr="1"/>
      <dgm:spPr/>
    </dgm:pt>
    <dgm:pt modelId="{28B15E2C-DC3C-43CF-BFA4-0721067A5177}">
      <dgm:prSet phldrT="[Текст]"/>
      <dgm:spPr/>
      <dgm:t>
        <a:bodyPr/>
        <a:lstStyle/>
        <a:p>
          <a:r>
            <a:rPr lang="ro-RO" b="1" dirty="0">
              <a:solidFill>
                <a:schemeClr val="accent1">
                  <a:lumMod val="75000"/>
                </a:schemeClr>
              </a:solidFill>
            </a:rPr>
            <a:t>Tehnici și instrumente specifice de atribuire al contractelor de achiziții sectoriale</a:t>
          </a:r>
          <a:endParaRPr lang="ru-RU" b="1" dirty="0">
            <a:solidFill>
              <a:schemeClr val="accent1">
                <a:lumMod val="75000"/>
              </a:schemeClr>
            </a:solidFill>
          </a:endParaRPr>
        </a:p>
      </dgm:t>
    </dgm:pt>
    <dgm:pt modelId="{CCC9C5F8-B6A3-4BCE-BC66-C2518C915B68}" type="parTrans" cxnId="{26107BE4-308E-4356-8516-97DF430069B0}">
      <dgm:prSet/>
      <dgm:spPr/>
      <dgm:t>
        <a:bodyPr/>
        <a:lstStyle/>
        <a:p>
          <a:endParaRPr lang="ru-RU"/>
        </a:p>
      </dgm:t>
    </dgm:pt>
    <dgm:pt modelId="{E43F597C-323E-45D4-B656-794469899A5A}" type="sibTrans" cxnId="{26107BE4-308E-4356-8516-97DF430069B0}">
      <dgm:prSet/>
      <dgm:spPr/>
      <dgm:t>
        <a:bodyPr/>
        <a:lstStyle/>
        <a:p>
          <a:endParaRPr lang="ru-RU"/>
        </a:p>
      </dgm:t>
    </dgm:pt>
    <dgm:pt modelId="{534376E0-B1FF-4028-A122-110EC41D9826}">
      <dgm:prSet phldrT="[Текст]"/>
      <dgm:spPr/>
      <dgm:t>
        <a:bodyPr/>
        <a:lstStyle/>
        <a:p>
          <a:r>
            <a:rPr lang="ro-RO" dirty="0"/>
            <a:t>Acord-cadru</a:t>
          </a:r>
          <a:endParaRPr lang="ru-RU" dirty="0"/>
        </a:p>
      </dgm:t>
    </dgm:pt>
    <dgm:pt modelId="{83604CC1-F40F-4C6B-8A67-D79A961CCDEF}" type="parTrans" cxnId="{B34A9F43-7498-467E-998B-193B73141697}">
      <dgm:prSet/>
      <dgm:spPr/>
      <dgm:t>
        <a:bodyPr/>
        <a:lstStyle/>
        <a:p>
          <a:endParaRPr lang="ru-RU"/>
        </a:p>
      </dgm:t>
    </dgm:pt>
    <dgm:pt modelId="{BFD0ACED-002D-412E-B0BB-C6A9EBC4104E}" type="sibTrans" cxnId="{B34A9F43-7498-467E-998B-193B73141697}">
      <dgm:prSet/>
      <dgm:spPr/>
      <dgm:t>
        <a:bodyPr/>
        <a:lstStyle/>
        <a:p>
          <a:endParaRPr lang="ru-RU"/>
        </a:p>
      </dgm:t>
    </dgm:pt>
    <dgm:pt modelId="{26E112CD-7F21-42E7-AC4A-4A9366D0B4AE}">
      <dgm:prSet phldrT="[Текст]"/>
      <dgm:spPr/>
      <dgm:t>
        <a:bodyPr/>
        <a:lstStyle/>
        <a:p>
          <a:r>
            <a:rPr lang="ro-RO" dirty="0"/>
            <a:t>Sistemul dinamic de achiziții</a:t>
          </a:r>
          <a:endParaRPr lang="ru-RU" dirty="0"/>
        </a:p>
      </dgm:t>
    </dgm:pt>
    <dgm:pt modelId="{251B61B6-1937-4C15-AB1E-D7FD232E0B86}" type="parTrans" cxnId="{5F35143F-4184-4648-9AEC-29861EA64A3E}">
      <dgm:prSet/>
      <dgm:spPr/>
      <dgm:t>
        <a:bodyPr/>
        <a:lstStyle/>
        <a:p>
          <a:endParaRPr lang="ru-RU"/>
        </a:p>
      </dgm:t>
    </dgm:pt>
    <dgm:pt modelId="{92779E95-527D-4AB1-8B73-7AC18736DDC8}" type="sibTrans" cxnId="{5F35143F-4184-4648-9AEC-29861EA64A3E}">
      <dgm:prSet/>
      <dgm:spPr/>
      <dgm:t>
        <a:bodyPr/>
        <a:lstStyle/>
        <a:p>
          <a:endParaRPr lang="ru-RU"/>
        </a:p>
      </dgm:t>
    </dgm:pt>
    <dgm:pt modelId="{F9D85C6E-BAA2-46D4-B627-944F08E55886}">
      <dgm:prSet/>
      <dgm:spPr/>
      <dgm:t>
        <a:bodyPr/>
        <a:lstStyle/>
        <a:p>
          <a:r>
            <a:rPr lang="ro-RO" dirty="0"/>
            <a:t>Licitație electronică</a:t>
          </a:r>
          <a:endParaRPr lang="ru-RU" dirty="0"/>
        </a:p>
      </dgm:t>
    </dgm:pt>
    <dgm:pt modelId="{468DC046-B81E-4198-B19B-7EA973D7A44C}" type="parTrans" cxnId="{02724633-4327-4579-8908-ED73CB35AF07}">
      <dgm:prSet/>
      <dgm:spPr/>
      <dgm:t>
        <a:bodyPr/>
        <a:lstStyle/>
        <a:p>
          <a:endParaRPr lang="ru-RU"/>
        </a:p>
      </dgm:t>
    </dgm:pt>
    <dgm:pt modelId="{7C69D04E-CB0C-4A33-B4A4-DD6093A4922C}" type="sibTrans" cxnId="{02724633-4327-4579-8908-ED73CB35AF07}">
      <dgm:prSet/>
      <dgm:spPr/>
      <dgm:t>
        <a:bodyPr/>
        <a:lstStyle/>
        <a:p>
          <a:endParaRPr lang="ru-RU"/>
        </a:p>
      </dgm:t>
    </dgm:pt>
    <dgm:pt modelId="{992DBD3B-3C94-4E91-8676-C5F657D271A9}">
      <dgm:prSet/>
      <dgm:spPr/>
      <dgm:t>
        <a:bodyPr/>
        <a:lstStyle/>
        <a:p>
          <a:r>
            <a:rPr lang="ro-RO" dirty="0"/>
            <a:t>Cataloage electronice</a:t>
          </a:r>
          <a:endParaRPr lang="ru-RU" dirty="0"/>
        </a:p>
      </dgm:t>
    </dgm:pt>
    <dgm:pt modelId="{E62D1D53-1050-4008-8886-9CAC6D7D212B}" type="parTrans" cxnId="{7C630A31-7202-4846-950B-8EE147F5E00E}">
      <dgm:prSet/>
      <dgm:spPr/>
      <dgm:t>
        <a:bodyPr/>
        <a:lstStyle/>
        <a:p>
          <a:endParaRPr lang="ru-RU"/>
        </a:p>
      </dgm:t>
    </dgm:pt>
    <dgm:pt modelId="{0424E54F-A688-49C8-82CF-640ABDA5CED3}" type="sibTrans" cxnId="{7C630A31-7202-4846-950B-8EE147F5E00E}">
      <dgm:prSet/>
      <dgm:spPr/>
      <dgm:t>
        <a:bodyPr/>
        <a:lstStyle/>
        <a:p>
          <a:endParaRPr lang="ru-RU"/>
        </a:p>
      </dgm:t>
    </dgm:pt>
    <dgm:pt modelId="{7CDE4C86-00AC-43C5-B173-724284EFFCBE}" type="pres">
      <dgm:prSet presAssocID="{9BD47859-D70E-4145-A1D4-A5FE1B809E3B}" presName="Name0" presStyleCnt="0">
        <dgm:presLayoutVars>
          <dgm:dir/>
          <dgm:resizeHandles val="exact"/>
        </dgm:presLayoutVars>
      </dgm:prSet>
      <dgm:spPr/>
    </dgm:pt>
    <dgm:pt modelId="{7A8D368A-20B4-47FD-A050-1425F01656C1}" type="pres">
      <dgm:prSet presAssocID="{28B15E2C-DC3C-43CF-BFA4-0721067A5177}" presName="parTxOnly" presStyleLbl="node1" presStyleIdx="0" presStyleCnt="5">
        <dgm:presLayoutVars>
          <dgm:bulletEnabled val="1"/>
        </dgm:presLayoutVars>
      </dgm:prSet>
      <dgm:spPr/>
    </dgm:pt>
    <dgm:pt modelId="{A0A32E4F-701C-4D69-9E95-53B4D398F1B9}" type="pres">
      <dgm:prSet presAssocID="{E43F597C-323E-45D4-B656-794469899A5A}" presName="parSpace" presStyleCnt="0"/>
      <dgm:spPr/>
    </dgm:pt>
    <dgm:pt modelId="{892D04BF-0E92-41F0-B42E-1B00AB9AB1FC}" type="pres">
      <dgm:prSet presAssocID="{534376E0-B1FF-4028-A122-110EC41D9826}" presName="parTxOnly" presStyleLbl="node1" presStyleIdx="1" presStyleCnt="5">
        <dgm:presLayoutVars>
          <dgm:bulletEnabled val="1"/>
        </dgm:presLayoutVars>
      </dgm:prSet>
      <dgm:spPr/>
    </dgm:pt>
    <dgm:pt modelId="{415A0FF5-238D-4EB1-960D-3B678C7BC216}" type="pres">
      <dgm:prSet presAssocID="{BFD0ACED-002D-412E-B0BB-C6A9EBC4104E}" presName="parSpace" presStyleCnt="0"/>
      <dgm:spPr/>
    </dgm:pt>
    <dgm:pt modelId="{B41F606C-1600-4A7F-96C4-8B48D7D96CDC}" type="pres">
      <dgm:prSet presAssocID="{26E112CD-7F21-42E7-AC4A-4A9366D0B4AE}" presName="parTxOnly" presStyleLbl="node1" presStyleIdx="2" presStyleCnt="5">
        <dgm:presLayoutVars>
          <dgm:bulletEnabled val="1"/>
        </dgm:presLayoutVars>
      </dgm:prSet>
      <dgm:spPr/>
    </dgm:pt>
    <dgm:pt modelId="{C083F062-CC1F-4B0B-936E-92F5B4440F7B}" type="pres">
      <dgm:prSet presAssocID="{92779E95-527D-4AB1-8B73-7AC18736DDC8}" presName="parSpace" presStyleCnt="0"/>
      <dgm:spPr/>
    </dgm:pt>
    <dgm:pt modelId="{AB73A0D9-00F1-4465-936E-150FA1DED5E3}" type="pres">
      <dgm:prSet presAssocID="{F9D85C6E-BAA2-46D4-B627-944F08E55886}" presName="parTxOnly" presStyleLbl="node1" presStyleIdx="3" presStyleCnt="5">
        <dgm:presLayoutVars>
          <dgm:bulletEnabled val="1"/>
        </dgm:presLayoutVars>
      </dgm:prSet>
      <dgm:spPr/>
    </dgm:pt>
    <dgm:pt modelId="{7F74E812-61AB-4D8F-BF5D-CD62A4546417}" type="pres">
      <dgm:prSet presAssocID="{7C69D04E-CB0C-4A33-B4A4-DD6093A4922C}" presName="parSpace" presStyleCnt="0"/>
      <dgm:spPr/>
    </dgm:pt>
    <dgm:pt modelId="{58B64D20-CD59-44B1-B2EB-7E37E20CA578}" type="pres">
      <dgm:prSet presAssocID="{992DBD3B-3C94-4E91-8676-C5F657D271A9}" presName="parTxOnly" presStyleLbl="node1" presStyleIdx="4" presStyleCnt="5">
        <dgm:presLayoutVars>
          <dgm:bulletEnabled val="1"/>
        </dgm:presLayoutVars>
      </dgm:prSet>
      <dgm:spPr/>
    </dgm:pt>
  </dgm:ptLst>
  <dgm:cxnLst>
    <dgm:cxn modelId="{58642D1E-E451-4553-AEED-028084B97030}" type="presOf" srcId="{26E112CD-7F21-42E7-AC4A-4A9366D0B4AE}" destId="{B41F606C-1600-4A7F-96C4-8B48D7D96CDC}" srcOrd="0" destOrd="0" presId="urn:microsoft.com/office/officeart/2005/8/layout/hChevron3"/>
    <dgm:cxn modelId="{4D66152A-40BF-497E-96ED-3E04FD4C9542}" type="presOf" srcId="{534376E0-B1FF-4028-A122-110EC41D9826}" destId="{892D04BF-0E92-41F0-B42E-1B00AB9AB1FC}" srcOrd="0" destOrd="0" presId="urn:microsoft.com/office/officeart/2005/8/layout/hChevron3"/>
    <dgm:cxn modelId="{7C630A31-7202-4846-950B-8EE147F5E00E}" srcId="{9BD47859-D70E-4145-A1D4-A5FE1B809E3B}" destId="{992DBD3B-3C94-4E91-8676-C5F657D271A9}" srcOrd="4" destOrd="0" parTransId="{E62D1D53-1050-4008-8886-9CAC6D7D212B}" sibTransId="{0424E54F-A688-49C8-82CF-640ABDA5CED3}"/>
    <dgm:cxn modelId="{02724633-4327-4579-8908-ED73CB35AF07}" srcId="{9BD47859-D70E-4145-A1D4-A5FE1B809E3B}" destId="{F9D85C6E-BAA2-46D4-B627-944F08E55886}" srcOrd="3" destOrd="0" parTransId="{468DC046-B81E-4198-B19B-7EA973D7A44C}" sibTransId="{7C69D04E-CB0C-4A33-B4A4-DD6093A4922C}"/>
    <dgm:cxn modelId="{5F35143F-4184-4648-9AEC-29861EA64A3E}" srcId="{9BD47859-D70E-4145-A1D4-A5FE1B809E3B}" destId="{26E112CD-7F21-42E7-AC4A-4A9366D0B4AE}" srcOrd="2" destOrd="0" parTransId="{251B61B6-1937-4C15-AB1E-D7FD232E0B86}" sibTransId="{92779E95-527D-4AB1-8B73-7AC18736DDC8}"/>
    <dgm:cxn modelId="{B34A9F43-7498-467E-998B-193B73141697}" srcId="{9BD47859-D70E-4145-A1D4-A5FE1B809E3B}" destId="{534376E0-B1FF-4028-A122-110EC41D9826}" srcOrd="1" destOrd="0" parTransId="{83604CC1-F40F-4C6B-8A67-D79A961CCDEF}" sibTransId="{BFD0ACED-002D-412E-B0BB-C6A9EBC4104E}"/>
    <dgm:cxn modelId="{0E477169-0287-4AC7-93A3-2C37DF9B2527}" type="presOf" srcId="{F9D85C6E-BAA2-46D4-B627-944F08E55886}" destId="{AB73A0D9-00F1-4465-936E-150FA1DED5E3}" srcOrd="0" destOrd="0" presId="urn:microsoft.com/office/officeart/2005/8/layout/hChevron3"/>
    <dgm:cxn modelId="{3159859C-77FC-48E9-905A-12068D16D487}" type="presOf" srcId="{9BD47859-D70E-4145-A1D4-A5FE1B809E3B}" destId="{7CDE4C86-00AC-43C5-B173-724284EFFCBE}" srcOrd="0" destOrd="0" presId="urn:microsoft.com/office/officeart/2005/8/layout/hChevron3"/>
    <dgm:cxn modelId="{E16874A1-223E-48D7-9EE5-0303DE0102B0}" type="presOf" srcId="{992DBD3B-3C94-4E91-8676-C5F657D271A9}" destId="{58B64D20-CD59-44B1-B2EB-7E37E20CA578}" srcOrd="0" destOrd="0" presId="urn:microsoft.com/office/officeart/2005/8/layout/hChevron3"/>
    <dgm:cxn modelId="{BA1B7FAE-E40E-4DFE-B978-730252041AFD}" type="presOf" srcId="{28B15E2C-DC3C-43CF-BFA4-0721067A5177}" destId="{7A8D368A-20B4-47FD-A050-1425F01656C1}" srcOrd="0" destOrd="0" presId="urn:microsoft.com/office/officeart/2005/8/layout/hChevron3"/>
    <dgm:cxn modelId="{26107BE4-308E-4356-8516-97DF430069B0}" srcId="{9BD47859-D70E-4145-A1D4-A5FE1B809E3B}" destId="{28B15E2C-DC3C-43CF-BFA4-0721067A5177}" srcOrd="0" destOrd="0" parTransId="{CCC9C5F8-B6A3-4BCE-BC66-C2518C915B68}" sibTransId="{E43F597C-323E-45D4-B656-794469899A5A}"/>
    <dgm:cxn modelId="{59DA7C4D-2BA1-4AC6-8033-C8F8325E2804}" type="presParOf" srcId="{7CDE4C86-00AC-43C5-B173-724284EFFCBE}" destId="{7A8D368A-20B4-47FD-A050-1425F01656C1}" srcOrd="0" destOrd="0" presId="urn:microsoft.com/office/officeart/2005/8/layout/hChevron3"/>
    <dgm:cxn modelId="{FE57C3E5-55CD-4B21-906B-0F999C70C6CC}" type="presParOf" srcId="{7CDE4C86-00AC-43C5-B173-724284EFFCBE}" destId="{A0A32E4F-701C-4D69-9E95-53B4D398F1B9}" srcOrd="1" destOrd="0" presId="urn:microsoft.com/office/officeart/2005/8/layout/hChevron3"/>
    <dgm:cxn modelId="{9DF53DD7-7FB7-4F22-B3BB-F402BD1B039C}" type="presParOf" srcId="{7CDE4C86-00AC-43C5-B173-724284EFFCBE}" destId="{892D04BF-0E92-41F0-B42E-1B00AB9AB1FC}" srcOrd="2" destOrd="0" presId="urn:microsoft.com/office/officeart/2005/8/layout/hChevron3"/>
    <dgm:cxn modelId="{75089C01-7A8E-4BD8-9406-BA2B5F3163F7}" type="presParOf" srcId="{7CDE4C86-00AC-43C5-B173-724284EFFCBE}" destId="{415A0FF5-238D-4EB1-960D-3B678C7BC216}" srcOrd="3" destOrd="0" presId="urn:microsoft.com/office/officeart/2005/8/layout/hChevron3"/>
    <dgm:cxn modelId="{27D57C5E-182C-40FD-81AA-B97A3A9BC6F8}" type="presParOf" srcId="{7CDE4C86-00AC-43C5-B173-724284EFFCBE}" destId="{B41F606C-1600-4A7F-96C4-8B48D7D96CDC}" srcOrd="4" destOrd="0" presId="urn:microsoft.com/office/officeart/2005/8/layout/hChevron3"/>
    <dgm:cxn modelId="{566FBC41-F756-4B4E-B1E8-6B9BA3AD2C30}" type="presParOf" srcId="{7CDE4C86-00AC-43C5-B173-724284EFFCBE}" destId="{C083F062-CC1F-4B0B-936E-92F5B4440F7B}" srcOrd="5" destOrd="0" presId="urn:microsoft.com/office/officeart/2005/8/layout/hChevron3"/>
    <dgm:cxn modelId="{0CD7433E-4225-49ED-A379-B917C294F0C2}" type="presParOf" srcId="{7CDE4C86-00AC-43C5-B173-724284EFFCBE}" destId="{AB73A0D9-00F1-4465-936E-150FA1DED5E3}" srcOrd="6" destOrd="0" presId="urn:microsoft.com/office/officeart/2005/8/layout/hChevron3"/>
    <dgm:cxn modelId="{6D4E0034-0A9A-4EE7-A362-01FECCD99627}" type="presParOf" srcId="{7CDE4C86-00AC-43C5-B173-724284EFFCBE}" destId="{7F74E812-61AB-4D8F-BF5D-CD62A4546417}" srcOrd="7" destOrd="0" presId="urn:microsoft.com/office/officeart/2005/8/layout/hChevron3"/>
    <dgm:cxn modelId="{B2B878F1-BD34-4CC2-9B97-A39E82F3BADF}" type="presParOf" srcId="{7CDE4C86-00AC-43C5-B173-724284EFFCBE}" destId="{58B64D20-CD59-44B1-B2EB-7E37E20CA578}" srcOrd="8" destOrd="0" presId="urn:microsoft.com/office/officeart/2005/8/layout/hChevro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FEBA245-D898-4680-9FF1-401A0BE58686}" type="doc">
      <dgm:prSet loTypeId="urn:microsoft.com/office/officeart/2008/layout/PictureAccentList" loCatId="list" qsTypeId="urn:microsoft.com/office/officeart/2005/8/quickstyle/simple4" qsCatId="simple" csTypeId="urn:microsoft.com/office/officeart/2005/8/colors/accent4_5" csCatId="accent4" phldr="1"/>
      <dgm:spPr/>
      <dgm:t>
        <a:bodyPr/>
        <a:lstStyle/>
        <a:p>
          <a:endParaRPr lang="ru-RU"/>
        </a:p>
      </dgm:t>
    </dgm:pt>
    <dgm:pt modelId="{13E19D81-DDE5-4A68-9DCA-D1B1DA2A1192}">
      <dgm:prSet phldrT="[Текст]" custT="1"/>
      <dgm:spPr/>
      <dgm:t>
        <a:bodyPr/>
        <a:lstStyle/>
        <a:p>
          <a:r>
            <a:rPr lang="ro-RO" sz="1600" b="1" dirty="0">
              <a:solidFill>
                <a:schemeClr val="tx2">
                  <a:lumMod val="50000"/>
                </a:schemeClr>
              </a:solidFill>
            </a:rPr>
            <a:t>Modificarea contractului pe parcursul perioadei de valabilitate</a:t>
          </a:r>
        </a:p>
        <a:p>
          <a:r>
            <a:rPr lang="ro-RO" sz="1600" dirty="0">
              <a:solidFill>
                <a:schemeClr val="tx2">
                  <a:lumMod val="50000"/>
                </a:schemeClr>
              </a:solidFill>
            </a:rPr>
            <a:t>Operatorul economic execută necondiționat clauzele contractului de achiziții sectoriale încheiat, respectând cerințele de calitate și prețul stabilit. Neîndeplinirea sau îndeplinirea necorespunzătoare a obligațiilor contractuale atrage după sine răspunderea operatorului economic conform legislației și clauzelor contractului de achiziții sectoriale. Contractele de achiziții sectoriale/acordurile-cadru pot fi modificate, fără organizarea unei noi proceduri de achiziție, în următoarele situații:</a:t>
          </a:r>
          <a:endParaRPr lang="ru-RU" sz="1600" dirty="0">
            <a:solidFill>
              <a:schemeClr val="tx2">
                <a:lumMod val="50000"/>
              </a:schemeClr>
            </a:solidFill>
          </a:endParaRPr>
        </a:p>
      </dgm:t>
    </dgm:pt>
    <dgm:pt modelId="{1A1096B1-C1E7-4826-8638-E49784F02F33}" type="parTrans" cxnId="{29C1A0B5-5C17-4F84-9416-1F187D3280AC}">
      <dgm:prSet/>
      <dgm:spPr/>
      <dgm:t>
        <a:bodyPr/>
        <a:lstStyle/>
        <a:p>
          <a:endParaRPr lang="ru-RU"/>
        </a:p>
      </dgm:t>
    </dgm:pt>
    <dgm:pt modelId="{F4C02221-45F2-47DC-B4E4-F6E8BA5164B8}" type="sibTrans" cxnId="{29C1A0B5-5C17-4F84-9416-1F187D3280AC}">
      <dgm:prSet/>
      <dgm:spPr/>
      <dgm:t>
        <a:bodyPr/>
        <a:lstStyle/>
        <a:p>
          <a:endParaRPr lang="ru-RU"/>
        </a:p>
      </dgm:t>
    </dgm:pt>
    <dgm:pt modelId="{81C711B4-FF9F-4E75-8A9E-1874C129BF97}">
      <dgm:prSet phldrT="[Текст]" custT="1"/>
      <dgm:spPr/>
      <dgm:t>
        <a:bodyPr/>
        <a:lstStyle/>
        <a:p>
          <a:r>
            <a:rPr lang="ro-RO" sz="1400" dirty="0">
              <a:solidFill>
                <a:schemeClr val="tx2">
                  <a:lumMod val="50000"/>
                </a:schemeClr>
              </a:solidFill>
            </a:rPr>
            <a:t>Atunci </a:t>
          </a:r>
          <a:r>
            <a:rPr lang="ro-RO" sz="1400" b="1" dirty="0">
              <a:solidFill>
                <a:schemeClr val="tx2">
                  <a:lumMod val="50000"/>
                </a:schemeClr>
              </a:solidFill>
            </a:rPr>
            <a:t>când devine necesară achiziționarea de la contractantul inițial a unor bunuri, lucrări sau servicii suplimentare</a:t>
          </a:r>
          <a:r>
            <a:rPr lang="ro-RO" sz="1400" dirty="0">
              <a:solidFill>
                <a:schemeClr val="tx2">
                  <a:lumMod val="50000"/>
                </a:schemeClr>
              </a:solidFill>
            </a:rPr>
            <a:t> care nu au fost incluse în contractul inițial, dar care au devenit strict necesare. Totodată, această situație trebuie să îndeplinească cumulativ următoarele condiții: </a:t>
          </a:r>
          <a:r>
            <a:rPr lang="ro-RO" sz="1400" b="1" dirty="0">
              <a:solidFill>
                <a:schemeClr val="tx2">
                  <a:lumMod val="50000"/>
                </a:schemeClr>
              </a:solidFill>
            </a:rPr>
            <a:t>a) schimbarea contractului este imposibilă, b) orice majorare al prețului contractului reprezentând valoarea B/L/S  suplimentare nu depășește 15% din valoarea contractului inițial;</a:t>
          </a:r>
          <a:endParaRPr lang="ru-RU" sz="1400" dirty="0">
            <a:solidFill>
              <a:schemeClr val="tx2">
                <a:lumMod val="50000"/>
              </a:schemeClr>
            </a:solidFill>
          </a:endParaRPr>
        </a:p>
      </dgm:t>
    </dgm:pt>
    <dgm:pt modelId="{844FA61E-8DE8-40F5-A94D-A523C10FD7D7}" type="parTrans" cxnId="{B97523F5-A1A6-4448-8EF8-AC195D53C0B6}">
      <dgm:prSet/>
      <dgm:spPr/>
      <dgm:t>
        <a:bodyPr/>
        <a:lstStyle/>
        <a:p>
          <a:endParaRPr lang="ru-RU"/>
        </a:p>
      </dgm:t>
    </dgm:pt>
    <dgm:pt modelId="{E3F74947-732E-4304-8065-92BE81DF57C4}" type="sibTrans" cxnId="{B97523F5-A1A6-4448-8EF8-AC195D53C0B6}">
      <dgm:prSet/>
      <dgm:spPr/>
      <dgm:t>
        <a:bodyPr/>
        <a:lstStyle/>
        <a:p>
          <a:endParaRPr lang="ru-RU"/>
        </a:p>
      </dgm:t>
    </dgm:pt>
    <dgm:pt modelId="{1DD89A47-4FF8-4E07-BAF3-6E1F0A4B27A3}">
      <dgm:prSet phldrT="[Текст]" custT="1"/>
      <dgm:spPr/>
      <dgm:t>
        <a:bodyPr/>
        <a:lstStyle/>
        <a:p>
          <a:r>
            <a:rPr lang="ro-RO" sz="1400" dirty="0">
              <a:solidFill>
                <a:schemeClr val="tx2">
                  <a:lumMod val="50000"/>
                </a:schemeClr>
              </a:solidFill>
            </a:rPr>
            <a:t>Atunci </a:t>
          </a:r>
          <a:r>
            <a:rPr lang="ro-RO" sz="1400" b="1" dirty="0">
              <a:solidFill>
                <a:schemeClr val="tx2">
                  <a:lumMod val="50000"/>
                </a:schemeClr>
              </a:solidFill>
            </a:rPr>
            <a:t>când modificarea a devenit necesară în urma unor circumstanțe imprevizibile </a:t>
          </a:r>
          <a:r>
            <a:rPr lang="ro-RO" sz="1400" dirty="0">
              <a:solidFill>
                <a:schemeClr val="tx2">
                  <a:lumMod val="50000"/>
                </a:schemeClr>
              </a:solidFill>
            </a:rPr>
            <a:t>și sunt îndeplinite alte condiții: </a:t>
          </a:r>
          <a:r>
            <a:rPr lang="ro-RO" sz="1400" b="1" dirty="0">
              <a:solidFill>
                <a:schemeClr val="tx2">
                  <a:lumMod val="50000"/>
                </a:schemeClr>
              </a:solidFill>
            </a:rPr>
            <a:t>a) modificarea nu afectează natura generală a contractului; b) creșterea prețului nu depășește 15% din valoarea contractului de achiziții/acordului-cadru inițial;</a:t>
          </a:r>
          <a:endParaRPr lang="ru-RU" sz="1400" dirty="0">
            <a:solidFill>
              <a:schemeClr val="tx2">
                <a:lumMod val="50000"/>
              </a:schemeClr>
            </a:solidFill>
          </a:endParaRPr>
        </a:p>
      </dgm:t>
    </dgm:pt>
    <dgm:pt modelId="{698BD839-60E6-41C8-9518-E3A59407F288}" type="parTrans" cxnId="{7BC959D3-F435-4B4B-B81A-ED75C69253F9}">
      <dgm:prSet/>
      <dgm:spPr/>
      <dgm:t>
        <a:bodyPr/>
        <a:lstStyle/>
        <a:p>
          <a:endParaRPr lang="ru-RU"/>
        </a:p>
      </dgm:t>
    </dgm:pt>
    <dgm:pt modelId="{DFB5A84A-DD13-47A7-B285-72C529EA08F9}" type="sibTrans" cxnId="{7BC959D3-F435-4B4B-B81A-ED75C69253F9}">
      <dgm:prSet/>
      <dgm:spPr/>
      <dgm:t>
        <a:bodyPr/>
        <a:lstStyle/>
        <a:p>
          <a:endParaRPr lang="ru-RU"/>
        </a:p>
      </dgm:t>
    </dgm:pt>
    <dgm:pt modelId="{2A8B94C4-0D20-4FAF-97D1-5903D67D675D}">
      <dgm:prSet custT="1"/>
      <dgm:spPr/>
      <dgm:t>
        <a:bodyPr/>
        <a:lstStyle/>
        <a:p>
          <a:r>
            <a:rPr lang="ro-RO" sz="1400" dirty="0">
              <a:solidFill>
                <a:schemeClr val="tx2">
                  <a:lumMod val="50000"/>
                </a:schemeClr>
              </a:solidFill>
            </a:rPr>
            <a:t>Atunci </a:t>
          </a:r>
          <a:r>
            <a:rPr lang="ro-RO" sz="1400" b="1" dirty="0">
              <a:solidFill>
                <a:schemeClr val="tx2">
                  <a:lumMod val="50000"/>
                </a:schemeClr>
              </a:solidFill>
            </a:rPr>
            <a:t>când contractul încheiat inițial este înlocuit cu un nou contractant. </a:t>
          </a:r>
          <a:r>
            <a:rPr lang="ro-RO" sz="1400" dirty="0">
              <a:solidFill>
                <a:schemeClr val="tx2">
                  <a:lumMod val="50000"/>
                </a:schemeClr>
              </a:solidFill>
            </a:rPr>
            <a:t>La fel, îndeplinind următoarele condiții</a:t>
          </a:r>
          <a:r>
            <a:rPr lang="ro-RO" sz="1400" b="1" dirty="0">
              <a:solidFill>
                <a:schemeClr val="tx2">
                  <a:lumMod val="50000"/>
                </a:schemeClr>
              </a:solidFill>
            </a:rPr>
            <a:t>: </a:t>
          </a:r>
          <a:r>
            <a:rPr lang="ro-RO" sz="1400" b="1" i="1" dirty="0">
              <a:solidFill>
                <a:schemeClr val="tx2">
                  <a:lumMod val="50000"/>
                </a:schemeClr>
              </a:solidFill>
            </a:rPr>
            <a:t>a) drepturile și obligațiile contractantului inițial sunt preluate</a:t>
          </a:r>
          <a:r>
            <a:rPr lang="ro-RO" sz="1400" i="1" dirty="0">
              <a:solidFill>
                <a:schemeClr val="tx2">
                  <a:lumMod val="50000"/>
                </a:schemeClr>
              </a:solidFill>
            </a:rPr>
            <a:t>, ca urmare a unei succesiuni universale sau cu titlul universal în cadrul procesului de reorganizarea, fuzionare sau divizare; b</a:t>
          </a:r>
          <a:r>
            <a:rPr lang="ro-RO" sz="1400" b="1" i="1" dirty="0">
              <a:solidFill>
                <a:schemeClr val="tx2">
                  <a:lumMod val="50000"/>
                </a:schemeClr>
              </a:solidFill>
            </a:rPr>
            <a:t>) la încetarea anticipată al contractului de achiziții sectoriale/acordului-cadrul</a:t>
          </a:r>
          <a:r>
            <a:rPr lang="ro-RO" sz="1400" i="1" dirty="0">
              <a:solidFill>
                <a:schemeClr val="tx2">
                  <a:lumMod val="50000"/>
                </a:schemeClr>
              </a:solidFill>
            </a:rPr>
            <a:t>, contractantul principal cesionează entității contractante contractele încheiate cu subcontractanții săi, ca urmare a  unei clauze de revizuire clare, precise și fără echivoc sau a unei opțiuni stabilite de către entitatea contractantă în documentația de atribuire;</a:t>
          </a:r>
          <a:endParaRPr lang="ru-RU" sz="1400" dirty="0">
            <a:solidFill>
              <a:schemeClr val="tx2">
                <a:lumMod val="50000"/>
              </a:schemeClr>
            </a:solidFill>
          </a:endParaRPr>
        </a:p>
      </dgm:t>
    </dgm:pt>
    <dgm:pt modelId="{C9081D32-1CBE-4E93-95C7-A2695B0E3407}" type="parTrans" cxnId="{3241AABD-7374-4B5B-8A06-0D7CD3C32BB8}">
      <dgm:prSet/>
      <dgm:spPr/>
      <dgm:t>
        <a:bodyPr/>
        <a:lstStyle/>
        <a:p>
          <a:endParaRPr lang="ru-RU"/>
        </a:p>
      </dgm:t>
    </dgm:pt>
    <dgm:pt modelId="{8F354F47-6CB4-430E-BDA4-834301E226A4}" type="sibTrans" cxnId="{3241AABD-7374-4B5B-8A06-0D7CD3C32BB8}">
      <dgm:prSet/>
      <dgm:spPr/>
      <dgm:t>
        <a:bodyPr/>
        <a:lstStyle/>
        <a:p>
          <a:endParaRPr lang="ru-RU"/>
        </a:p>
      </dgm:t>
    </dgm:pt>
    <dgm:pt modelId="{CE2502B3-3780-4D42-BF7F-F76240205743}">
      <dgm:prSet custT="1"/>
      <dgm:spPr/>
      <dgm:t>
        <a:bodyPr/>
        <a:lstStyle/>
        <a:p>
          <a:r>
            <a:rPr lang="ro-RO" sz="1400" dirty="0">
              <a:solidFill>
                <a:schemeClr val="tx2">
                  <a:lumMod val="50000"/>
                </a:schemeClr>
              </a:solidFill>
            </a:rPr>
            <a:t>Atunci </a:t>
          </a:r>
          <a:r>
            <a:rPr lang="ro-RO" sz="1400" b="1" dirty="0">
              <a:solidFill>
                <a:schemeClr val="tx2">
                  <a:lumMod val="50000"/>
                </a:schemeClr>
              </a:solidFill>
            </a:rPr>
            <a:t>când modificările, indiferent de valoarea lor, nu sunt substanțiale.</a:t>
          </a:r>
          <a:endParaRPr lang="ru-RU" sz="1400" dirty="0">
            <a:solidFill>
              <a:schemeClr val="tx2">
                <a:lumMod val="50000"/>
              </a:schemeClr>
            </a:solidFill>
          </a:endParaRPr>
        </a:p>
      </dgm:t>
    </dgm:pt>
    <dgm:pt modelId="{F583334B-6833-44B2-B989-B7558879938E}" type="parTrans" cxnId="{316C2A0D-179B-49DF-80B6-8719959E00CC}">
      <dgm:prSet/>
      <dgm:spPr/>
      <dgm:t>
        <a:bodyPr/>
        <a:lstStyle/>
        <a:p>
          <a:endParaRPr lang="ru-RU"/>
        </a:p>
      </dgm:t>
    </dgm:pt>
    <dgm:pt modelId="{EB1B2C6C-BC3D-4017-8945-2B9BAB2C7E53}" type="sibTrans" cxnId="{316C2A0D-179B-49DF-80B6-8719959E00CC}">
      <dgm:prSet/>
      <dgm:spPr/>
      <dgm:t>
        <a:bodyPr/>
        <a:lstStyle/>
        <a:p>
          <a:endParaRPr lang="ru-RU"/>
        </a:p>
      </dgm:t>
    </dgm:pt>
    <dgm:pt modelId="{8E0B7F8A-B5EB-49EF-9434-7850E4F0582C}" type="pres">
      <dgm:prSet presAssocID="{0FEBA245-D898-4680-9FF1-401A0BE58686}" presName="layout" presStyleCnt="0">
        <dgm:presLayoutVars>
          <dgm:chMax/>
          <dgm:chPref/>
          <dgm:dir/>
          <dgm:animOne val="branch"/>
          <dgm:animLvl val="lvl"/>
          <dgm:resizeHandles/>
        </dgm:presLayoutVars>
      </dgm:prSet>
      <dgm:spPr/>
    </dgm:pt>
    <dgm:pt modelId="{1AD9745E-37CF-49E1-BF7F-39D43A30EDDD}" type="pres">
      <dgm:prSet presAssocID="{13E19D81-DDE5-4A68-9DCA-D1B1DA2A1192}" presName="root" presStyleCnt="0">
        <dgm:presLayoutVars>
          <dgm:chMax/>
          <dgm:chPref val="4"/>
        </dgm:presLayoutVars>
      </dgm:prSet>
      <dgm:spPr/>
    </dgm:pt>
    <dgm:pt modelId="{C17B7F3E-812F-4093-AE0E-93768ED44080}" type="pres">
      <dgm:prSet presAssocID="{13E19D81-DDE5-4A68-9DCA-D1B1DA2A1192}" presName="rootComposite" presStyleCnt="0">
        <dgm:presLayoutVars/>
      </dgm:prSet>
      <dgm:spPr/>
    </dgm:pt>
    <dgm:pt modelId="{D3D45999-E3E7-4E01-93E6-A0836FF8285C}" type="pres">
      <dgm:prSet presAssocID="{13E19D81-DDE5-4A68-9DCA-D1B1DA2A1192}" presName="rootText" presStyleLbl="node0" presStyleIdx="0" presStyleCnt="1" custScaleX="185972" custScaleY="183439">
        <dgm:presLayoutVars>
          <dgm:chMax/>
          <dgm:chPref val="4"/>
        </dgm:presLayoutVars>
      </dgm:prSet>
      <dgm:spPr/>
    </dgm:pt>
    <dgm:pt modelId="{27B21AD5-CDD0-4192-8C07-7DC0B4B8C880}" type="pres">
      <dgm:prSet presAssocID="{13E19D81-DDE5-4A68-9DCA-D1B1DA2A1192}" presName="childShape" presStyleCnt="0">
        <dgm:presLayoutVars>
          <dgm:chMax val="0"/>
          <dgm:chPref val="0"/>
        </dgm:presLayoutVars>
      </dgm:prSet>
      <dgm:spPr/>
    </dgm:pt>
    <dgm:pt modelId="{7A32B0B2-875D-435D-AC7E-69142AAC2434}" type="pres">
      <dgm:prSet presAssocID="{81C711B4-FF9F-4E75-8A9E-1874C129BF97}" presName="childComposite" presStyleCnt="0">
        <dgm:presLayoutVars>
          <dgm:chMax val="0"/>
          <dgm:chPref val="0"/>
        </dgm:presLayoutVars>
      </dgm:prSet>
      <dgm:spPr/>
    </dgm:pt>
    <dgm:pt modelId="{4690DCD5-05B0-40A1-B8CB-C5BF687CFDCA}" type="pres">
      <dgm:prSet presAssocID="{81C711B4-FF9F-4E75-8A9E-1874C129BF97}" presName="Image" presStyleLbl="node1" presStyleIdx="0" presStyleCnt="4" custLinFactX="-100000" custLinFactNeighborX="-198428" custLinFactNeighborY="-1228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000" b="-1000"/>
          </a:stretch>
        </a:blipFill>
      </dgm:spPr>
    </dgm:pt>
    <dgm:pt modelId="{03341C6F-3C1C-4A71-A783-0D6C3563A831}" type="pres">
      <dgm:prSet presAssocID="{81C711B4-FF9F-4E75-8A9E-1874C129BF97}" presName="childText" presStyleLbl="lnNode1" presStyleIdx="0" presStyleCnt="4" custScaleX="187093" custScaleY="155440" custLinFactNeighborX="6117" custLinFactNeighborY="-4847">
        <dgm:presLayoutVars>
          <dgm:chMax val="0"/>
          <dgm:chPref val="0"/>
          <dgm:bulletEnabled val="1"/>
        </dgm:presLayoutVars>
      </dgm:prSet>
      <dgm:spPr/>
    </dgm:pt>
    <dgm:pt modelId="{57915343-C166-4C13-9D61-B0BE86DEA30B}" type="pres">
      <dgm:prSet presAssocID="{1DD89A47-4FF8-4E07-BAF3-6E1F0A4B27A3}" presName="childComposite" presStyleCnt="0">
        <dgm:presLayoutVars>
          <dgm:chMax val="0"/>
          <dgm:chPref val="0"/>
        </dgm:presLayoutVars>
      </dgm:prSet>
      <dgm:spPr/>
    </dgm:pt>
    <dgm:pt modelId="{4835284E-571F-43B9-A2A9-07553F92BF0C}" type="pres">
      <dgm:prSet presAssocID="{1DD89A47-4FF8-4E07-BAF3-6E1F0A4B27A3}" presName="Image" presStyleLbl="node1" presStyleIdx="1" presStyleCnt="4" custScaleY="103577" custLinFactX="-122344" custLinFactNeighborX="-200000" custLinFactNeighborY="106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pt>
    <dgm:pt modelId="{78D08698-D511-4C04-806B-A6BCA9BAE3E6}" type="pres">
      <dgm:prSet presAssocID="{1DD89A47-4FF8-4E07-BAF3-6E1F0A4B27A3}" presName="childText" presStyleLbl="lnNode1" presStyleIdx="1" presStyleCnt="4" custScaleX="179712" custLinFactNeighborX="2187" custLinFactNeighborY="-11664">
        <dgm:presLayoutVars>
          <dgm:chMax val="0"/>
          <dgm:chPref val="0"/>
          <dgm:bulletEnabled val="1"/>
        </dgm:presLayoutVars>
      </dgm:prSet>
      <dgm:spPr/>
    </dgm:pt>
    <dgm:pt modelId="{0299A3CE-8482-4C75-B1D7-29EB22C89595}" type="pres">
      <dgm:prSet presAssocID="{2A8B94C4-0D20-4FAF-97D1-5903D67D675D}" presName="childComposite" presStyleCnt="0">
        <dgm:presLayoutVars>
          <dgm:chMax val="0"/>
          <dgm:chPref val="0"/>
        </dgm:presLayoutVars>
      </dgm:prSet>
      <dgm:spPr/>
    </dgm:pt>
    <dgm:pt modelId="{EB685301-64D3-42C0-8004-7E4B09036FA3}" type="pres">
      <dgm:prSet presAssocID="{2A8B94C4-0D20-4FAF-97D1-5903D67D675D}" presName="Image" presStyleLbl="node1" presStyleIdx="2" presStyleCnt="4" custLinFactX="-150071" custLinFactNeighborX="-200000" custLinFactNeighborY="-11347"/>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0000" r="-20000"/>
          </a:stretch>
        </a:blipFill>
        <a:ln>
          <a:solidFill>
            <a:schemeClr val="bg1">
              <a:lumMod val="95000"/>
            </a:schemeClr>
          </a:solidFill>
        </a:ln>
      </dgm:spPr>
    </dgm:pt>
    <dgm:pt modelId="{D265CD2B-BBAB-40CA-9DA7-0355D3A7CD4B}" type="pres">
      <dgm:prSet presAssocID="{2A8B94C4-0D20-4FAF-97D1-5903D67D675D}" presName="childText" presStyleLbl="lnNode1" presStyleIdx="2" presStyleCnt="4" custScaleX="173662" custScaleY="230587" custLinFactNeighborX="500" custLinFactNeighborY="-4947">
        <dgm:presLayoutVars>
          <dgm:chMax val="0"/>
          <dgm:chPref val="0"/>
          <dgm:bulletEnabled val="1"/>
        </dgm:presLayoutVars>
      </dgm:prSet>
      <dgm:spPr/>
    </dgm:pt>
    <dgm:pt modelId="{2685231B-2EAA-43D0-9D3F-77FD919A1B7B}" type="pres">
      <dgm:prSet presAssocID="{CE2502B3-3780-4D42-BF7F-F76240205743}" presName="childComposite" presStyleCnt="0">
        <dgm:presLayoutVars>
          <dgm:chMax val="0"/>
          <dgm:chPref val="0"/>
        </dgm:presLayoutVars>
      </dgm:prSet>
      <dgm:spPr/>
    </dgm:pt>
    <dgm:pt modelId="{9C71C240-DB53-4A18-A30A-AE583353990E}" type="pres">
      <dgm:prSet presAssocID="{CE2502B3-3780-4D42-BF7F-F76240205743}" presName="Image" presStyleLbl="node1" presStyleIdx="3" presStyleCnt="4" custLinFactX="-200000" custLinFactNeighborX="-222123" custLinFactNeighborY="-30342"/>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58000" r="-58000"/>
          </a:stretch>
        </a:blipFill>
      </dgm:spPr>
    </dgm:pt>
    <dgm:pt modelId="{14285D9B-0BBE-420B-9A9D-B2F718ADAA21}" type="pres">
      <dgm:prSet presAssocID="{CE2502B3-3780-4D42-BF7F-F76240205743}" presName="childText" presStyleLbl="lnNode1" presStyleIdx="3" presStyleCnt="4" custScaleX="152517" custScaleY="57640" custLinFactNeighborX="-7828" custLinFactNeighborY="-22261">
        <dgm:presLayoutVars>
          <dgm:chMax val="0"/>
          <dgm:chPref val="0"/>
          <dgm:bulletEnabled val="1"/>
        </dgm:presLayoutVars>
      </dgm:prSet>
      <dgm:spPr/>
    </dgm:pt>
  </dgm:ptLst>
  <dgm:cxnLst>
    <dgm:cxn modelId="{316C2A0D-179B-49DF-80B6-8719959E00CC}" srcId="{13E19D81-DDE5-4A68-9DCA-D1B1DA2A1192}" destId="{CE2502B3-3780-4D42-BF7F-F76240205743}" srcOrd="3" destOrd="0" parTransId="{F583334B-6833-44B2-B989-B7558879938E}" sibTransId="{EB1B2C6C-BC3D-4017-8945-2B9BAB2C7E53}"/>
    <dgm:cxn modelId="{45E1571D-AAF5-48E8-9E49-F29B6CC944BD}" type="presOf" srcId="{13E19D81-DDE5-4A68-9DCA-D1B1DA2A1192}" destId="{D3D45999-E3E7-4E01-93E6-A0836FF8285C}" srcOrd="0" destOrd="0" presId="urn:microsoft.com/office/officeart/2008/layout/PictureAccentList"/>
    <dgm:cxn modelId="{A71CC01F-A9DB-468B-9FC5-8F8CF847DF33}" type="presOf" srcId="{81C711B4-FF9F-4E75-8A9E-1874C129BF97}" destId="{03341C6F-3C1C-4A71-A783-0D6C3563A831}" srcOrd="0" destOrd="0" presId="urn:microsoft.com/office/officeart/2008/layout/PictureAccentList"/>
    <dgm:cxn modelId="{AE0EA222-FF32-43CA-BE55-3135E5B3A096}" type="presOf" srcId="{0FEBA245-D898-4680-9FF1-401A0BE58686}" destId="{8E0B7F8A-B5EB-49EF-9434-7850E4F0582C}" srcOrd="0" destOrd="0" presId="urn:microsoft.com/office/officeart/2008/layout/PictureAccentList"/>
    <dgm:cxn modelId="{A5270666-F62E-4625-8EFD-9E0470B9E2BB}" type="presOf" srcId="{2A8B94C4-0D20-4FAF-97D1-5903D67D675D}" destId="{D265CD2B-BBAB-40CA-9DA7-0355D3A7CD4B}" srcOrd="0" destOrd="0" presId="urn:microsoft.com/office/officeart/2008/layout/PictureAccentList"/>
    <dgm:cxn modelId="{F6564D68-0797-4F65-9256-77E5D0C2BAC3}" type="presOf" srcId="{CE2502B3-3780-4D42-BF7F-F76240205743}" destId="{14285D9B-0BBE-420B-9A9D-B2F718ADAA21}" srcOrd="0" destOrd="0" presId="urn:microsoft.com/office/officeart/2008/layout/PictureAccentList"/>
    <dgm:cxn modelId="{822D6976-CB5F-4EF7-84E6-DEFFE04B9442}" type="presOf" srcId="{1DD89A47-4FF8-4E07-BAF3-6E1F0A4B27A3}" destId="{78D08698-D511-4C04-806B-A6BCA9BAE3E6}" srcOrd="0" destOrd="0" presId="urn:microsoft.com/office/officeart/2008/layout/PictureAccentList"/>
    <dgm:cxn modelId="{29C1A0B5-5C17-4F84-9416-1F187D3280AC}" srcId="{0FEBA245-D898-4680-9FF1-401A0BE58686}" destId="{13E19D81-DDE5-4A68-9DCA-D1B1DA2A1192}" srcOrd="0" destOrd="0" parTransId="{1A1096B1-C1E7-4826-8638-E49784F02F33}" sibTransId="{F4C02221-45F2-47DC-B4E4-F6E8BA5164B8}"/>
    <dgm:cxn modelId="{3241AABD-7374-4B5B-8A06-0D7CD3C32BB8}" srcId="{13E19D81-DDE5-4A68-9DCA-D1B1DA2A1192}" destId="{2A8B94C4-0D20-4FAF-97D1-5903D67D675D}" srcOrd="2" destOrd="0" parTransId="{C9081D32-1CBE-4E93-95C7-A2695B0E3407}" sibTransId="{8F354F47-6CB4-430E-BDA4-834301E226A4}"/>
    <dgm:cxn modelId="{7BC959D3-F435-4B4B-B81A-ED75C69253F9}" srcId="{13E19D81-DDE5-4A68-9DCA-D1B1DA2A1192}" destId="{1DD89A47-4FF8-4E07-BAF3-6E1F0A4B27A3}" srcOrd="1" destOrd="0" parTransId="{698BD839-60E6-41C8-9518-E3A59407F288}" sibTransId="{DFB5A84A-DD13-47A7-B285-72C529EA08F9}"/>
    <dgm:cxn modelId="{B97523F5-A1A6-4448-8EF8-AC195D53C0B6}" srcId="{13E19D81-DDE5-4A68-9DCA-D1B1DA2A1192}" destId="{81C711B4-FF9F-4E75-8A9E-1874C129BF97}" srcOrd="0" destOrd="0" parTransId="{844FA61E-8DE8-40F5-A94D-A523C10FD7D7}" sibTransId="{E3F74947-732E-4304-8065-92BE81DF57C4}"/>
    <dgm:cxn modelId="{5340C12A-6137-46D3-9E42-91D8902E6ACE}" type="presParOf" srcId="{8E0B7F8A-B5EB-49EF-9434-7850E4F0582C}" destId="{1AD9745E-37CF-49E1-BF7F-39D43A30EDDD}" srcOrd="0" destOrd="0" presId="urn:microsoft.com/office/officeart/2008/layout/PictureAccentList"/>
    <dgm:cxn modelId="{E0511A22-64EA-47BC-B96D-2AE6ECF33BFC}" type="presParOf" srcId="{1AD9745E-37CF-49E1-BF7F-39D43A30EDDD}" destId="{C17B7F3E-812F-4093-AE0E-93768ED44080}" srcOrd="0" destOrd="0" presId="urn:microsoft.com/office/officeart/2008/layout/PictureAccentList"/>
    <dgm:cxn modelId="{DD856CDD-2C17-426B-9124-39883F214FB6}" type="presParOf" srcId="{C17B7F3E-812F-4093-AE0E-93768ED44080}" destId="{D3D45999-E3E7-4E01-93E6-A0836FF8285C}" srcOrd="0" destOrd="0" presId="urn:microsoft.com/office/officeart/2008/layout/PictureAccentList"/>
    <dgm:cxn modelId="{F11411D6-DE0C-4F46-8177-931FFACAE83B}" type="presParOf" srcId="{1AD9745E-37CF-49E1-BF7F-39D43A30EDDD}" destId="{27B21AD5-CDD0-4192-8C07-7DC0B4B8C880}" srcOrd="1" destOrd="0" presId="urn:microsoft.com/office/officeart/2008/layout/PictureAccentList"/>
    <dgm:cxn modelId="{2AE3036C-2CD5-4BB9-B8E8-A454002E79A5}" type="presParOf" srcId="{27B21AD5-CDD0-4192-8C07-7DC0B4B8C880}" destId="{7A32B0B2-875D-435D-AC7E-69142AAC2434}" srcOrd="0" destOrd="0" presId="urn:microsoft.com/office/officeart/2008/layout/PictureAccentList"/>
    <dgm:cxn modelId="{E4B2C6D1-1B9E-44FD-BAB5-7285763E6378}" type="presParOf" srcId="{7A32B0B2-875D-435D-AC7E-69142AAC2434}" destId="{4690DCD5-05B0-40A1-B8CB-C5BF687CFDCA}" srcOrd="0" destOrd="0" presId="urn:microsoft.com/office/officeart/2008/layout/PictureAccentList"/>
    <dgm:cxn modelId="{30EF2FF8-128D-4E3C-9D7E-F9035F5B0197}" type="presParOf" srcId="{7A32B0B2-875D-435D-AC7E-69142AAC2434}" destId="{03341C6F-3C1C-4A71-A783-0D6C3563A831}" srcOrd="1" destOrd="0" presId="urn:microsoft.com/office/officeart/2008/layout/PictureAccentList"/>
    <dgm:cxn modelId="{1ABEFB05-1631-4E3F-99E7-A626FC9EFE80}" type="presParOf" srcId="{27B21AD5-CDD0-4192-8C07-7DC0B4B8C880}" destId="{57915343-C166-4C13-9D61-B0BE86DEA30B}" srcOrd="1" destOrd="0" presId="urn:microsoft.com/office/officeart/2008/layout/PictureAccentList"/>
    <dgm:cxn modelId="{731A446B-23E5-44FA-B96F-51EA7C72509D}" type="presParOf" srcId="{57915343-C166-4C13-9D61-B0BE86DEA30B}" destId="{4835284E-571F-43B9-A2A9-07553F92BF0C}" srcOrd="0" destOrd="0" presId="urn:microsoft.com/office/officeart/2008/layout/PictureAccentList"/>
    <dgm:cxn modelId="{C923F0C6-484B-4882-A919-812F31E9113A}" type="presParOf" srcId="{57915343-C166-4C13-9D61-B0BE86DEA30B}" destId="{78D08698-D511-4C04-806B-A6BCA9BAE3E6}" srcOrd="1" destOrd="0" presId="urn:microsoft.com/office/officeart/2008/layout/PictureAccentList"/>
    <dgm:cxn modelId="{102C3937-7BF8-47B7-BD3B-044197BF48F8}" type="presParOf" srcId="{27B21AD5-CDD0-4192-8C07-7DC0B4B8C880}" destId="{0299A3CE-8482-4C75-B1D7-29EB22C89595}" srcOrd="2" destOrd="0" presId="urn:microsoft.com/office/officeart/2008/layout/PictureAccentList"/>
    <dgm:cxn modelId="{D3C0CECE-4A7E-4131-9BF1-D55D0506837C}" type="presParOf" srcId="{0299A3CE-8482-4C75-B1D7-29EB22C89595}" destId="{EB685301-64D3-42C0-8004-7E4B09036FA3}" srcOrd="0" destOrd="0" presId="urn:microsoft.com/office/officeart/2008/layout/PictureAccentList"/>
    <dgm:cxn modelId="{545ACE8F-7959-431F-AE11-F9B4EB390AD9}" type="presParOf" srcId="{0299A3CE-8482-4C75-B1D7-29EB22C89595}" destId="{D265CD2B-BBAB-40CA-9DA7-0355D3A7CD4B}" srcOrd="1" destOrd="0" presId="urn:microsoft.com/office/officeart/2008/layout/PictureAccentList"/>
    <dgm:cxn modelId="{69128B43-DF9C-4AD7-96B7-32FDAD3FF3A4}" type="presParOf" srcId="{27B21AD5-CDD0-4192-8C07-7DC0B4B8C880}" destId="{2685231B-2EAA-43D0-9D3F-77FD919A1B7B}" srcOrd="3" destOrd="0" presId="urn:microsoft.com/office/officeart/2008/layout/PictureAccentList"/>
    <dgm:cxn modelId="{3B47B9AA-53A2-4A2E-AC8D-06301B409CC7}" type="presParOf" srcId="{2685231B-2EAA-43D0-9D3F-77FD919A1B7B}" destId="{9C71C240-DB53-4A18-A30A-AE583353990E}" srcOrd="0" destOrd="0" presId="urn:microsoft.com/office/officeart/2008/layout/PictureAccentList"/>
    <dgm:cxn modelId="{67C4747A-DCAA-45E3-8CB3-4D1F2796BD06}" type="presParOf" srcId="{2685231B-2EAA-43D0-9D3F-77FD919A1B7B}" destId="{14285D9B-0BBE-420B-9A9D-B2F718ADAA21}" srcOrd="1" destOrd="0" presId="urn:microsoft.com/office/officeart/2008/layout/PictureAccent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E0AFE2-AC74-4AF0-BF93-403F2E10DA71}">
      <dsp:nvSpPr>
        <dsp:cNvPr id="0" name=""/>
        <dsp:cNvSpPr/>
      </dsp:nvSpPr>
      <dsp:spPr>
        <a:xfrm>
          <a:off x="867183" y="0"/>
          <a:ext cx="1810184" cy="905092"/>
        </a:xfrm>
        <a:prstGeom prst="roundRect">
          <a:avLst>
            <a:gd name="adj" fmla="val 10000"/>
          </a:avLst>
        </a:prstGeom>
        <a:gradFill rotWithShape="0">
          <a:gsLst>
            <a:gs pos="0">
              <a:schemeClr val="accent6">
                <a:shade val="50000"/>
                <a:hueOff val="0"/>
                <a:satOff val="0"/>
                <a:lumOff val="0"/>
                <a:alphaOff val="0"/>
                <a:satMod val="103000"/>
                <a:lumMod val="102000"/>
                <a:tint val="94000"/>
              </a:schemeClr>
            </a:gs>
            <a:gs pos="50000">
              <a:schemeClr val="accent6">
                <a:shade val="50000"/>
                <a:hueOff val="0"/>
                <a:satOff val="0"/>
                <a:lumOff val="0"/>
                <a:alphaOff val="0"/>
                <a:satMod val="110000"/>
                <a:lumMod val="100000"/>
                <a:shade val="100000"/>
              </a:schemeClr>
            </a:gs>
            <a:gs pos="100000">
              <a:schemeClr val="accent6">
                <a:shade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1435" tIns="34290" rIns="51435" bIns="34290" numCol="1" spcCol="1270" anchor="ctr" anchorCtr="0">
          <a:noAutofit/>
        </a:bodyPr>
        <a:lstStyle/>
        <a:p>
          <a:pPr marL="0" lvl="0" indent="0" algn="ctr" defTabSz="1200150">
            <a:lnSpc>
              <a:spcPct val="90000"/>
            </a:lnSpc>
            <a:spcBef>
              <a:spcPct val="0"/>
            </a:spcBef>
            <a:spcAft>
              <a:spcPct val="35000"/>
            </a:spcAft>
            <a:buNone/>
          </a:pPr>
          <a:r>
            <a:rPr lang="ro-RO" sz="2700" kern="1200" dirty="0"/>
            <a:t>Criterii de atribuire </a:t>
          </a:r>
          <a:endParaRPr lang="ru-RU" sz="2700" kern="1200" dirty="0"/>
        </a:p>
      </dsp:txBody>
      <dsp:txXfrm>
        <a:off x="893692" y="26509"/>
        <a:ext cx="1757166" cy="852074"/>
      </dsp:txXfrm>
    </dsp:sp>
    <dsp:sp modelId="{50299B15-BE9B-4B66-8181-827CD9922516}">
      <dsp:nvSpPr>
        <dsp:cNvPr id="0" name=""/>
        <dsp:cNvSpPr/>
      </dsp:nvSpPr>
      <dsp:spPr>
        <a:xfrm>
          <a:off x="1048201" y="905092"/>
          <a:ext cx="1828572" cy="633070"/>
        </a:xfrm>
        <a:custGeom>
          <a:avLst/>
          <a:gdLst/>
          <a:ahLst/>
          <a:cxnLst/>
          <a:rect l="0" t="0" r="0" b="0"/>
          <a:pathLst>
            <a:path>
              <a:moveTo>
                <a:pt x="0" y="0"/>
              </a:moveTo>
              <a:lnTo>
                <a:pt x="0" y="633070"/>
              </a:lnTo>
              <a:lnTo>
                <a:pt x="1828572" y="633070"/>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09AB3F05-DCA3-4360-AF8B-BF0A0FBFD178}">
      <dsp:nvSpPr>
        <dsp:cNvPr id="0" name=""/>
        <dsp:cNvSpPr/>
      </dsp:nvSpPr>
      <dsp:spPr>
        <a:xfrm>
          <a:off x="2876773" y="1085616"/>
          <a:ext cx="1448147" cy="905092"/>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kern="1200" dirty="0" err="1"/>
            <a:t>prețul</a:t>
          </a:r>
          <a:r>
            <a:rPr lang="it-IT" sz="1800" kern="1200" dirty="0"/>
            <a:t> </a:t>
          </a:r>
          <a:r>
            <a:rPr lang="it-IT" sz="1800" kern="1200" dirty="0" err="1"/>
            <a:t>cel</a:t>
          </a:r>
          <a:r>
            <a:rPr lang="it-IT" sz="1800" kern="1200" dirty="0"/>
            <a:t> mai </a:t>
          </a:r>
          <a:r>
            <a:rPr lang="it-IT" sz="1800" kern="1200" dirty="0" err="1"/>
            <a:t>scăzut</a:t>
          </a:r>
          <a:endParaRPr lang="ru-RU" sz="1800" kern="1200" dirty="0"/>
        </a:p>
      </dsp:txBody>
      <dsp:txXfrm>
        <a:off x="2903282" y="1112125"/>
        <a:ext cx="1395129" cy="852074"/>
      </dsp:txXfrm>
    </dsp:sp>
    <dsp:sp modelId="{A243F62E-9674-4579-92B2-975312ED7B9D}">
      <dsp:nvSpPr>
        <dsp:cNvPr id="0" name=""/>
        <dsp:cNvSpPr/>
      </dsp:nvSpPr>
      <dsp:spPr>
        <a:xfrm>
          <a:off x="1048201" y="905092"/>
          <a:ext cx="1863139" cy="1729870"/>
        </a:xfrm>
        <a:custGeom>
          <a:avLst/>
          <a:gdLst/>
          <a:ahLst/>
          <a:cxnLst/>
          <a:rect l="0" t="0" r="0" b="0"/>
          <a:pathLst>
            <a:path>
              <a:moveTo>
                <a:pt x="0" y="0"/>
              </a:moveTo>
              <a:lnTo>
                <a:pt x="0" y="1729870"/>
              </a:lnTo>
              <a:lnTo>
                <a:pt x="1863139" y="1729870"/>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32651E4-E76F-4712-A407-CF8EBAFF75A4}">
      <dsp:nvSpPr>
        <dsp:cNvPr id="0" name=""/>
        <dsp:cNvSpPr/>
      </dsp:nvSpPr>
      <dsp:spPr>
        <a:xfrm>
          <a:off x="2911341" y="2182416"/>
          <a:ext cx="1448147" cy="905092"/>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92106"/>
              <a:satOff val="-4026"/>
              <a:lumOff val="1099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kern="1200" dirty="0" err="1"/>
            <a:t>costul</a:t>
          </a:r>
          <a:r>
            <a:rPr lang="it-IT" sz="1800" kern="1200" dirty="0"/>
            <a:t> </a:t>
          </a:r>
          <a:r>
            <a:rPr lang="it-IT" sz="1800" kern="1200" dirty="0" err="1"/>
            <a:t>cel</a:t>
          </a:r>
          <a:r>
            <a:rPr lang="it-IT" sz="1800" kern="1200" dirty="0"/>
            <a:t> mai </a:t>
          </a:r>
          <a:r>
            <a:rPr lang="it-IT" sz="1800" kern="1200" dirty="0" err="1"/>
            <a:t>scăzut</a:t>
          </a:r>
          <a:r>
            <a:rPr lang="ro-RO" sz="1800" kern="1200" dirty="0"/>
            <a:t> </a:t>
          </a:r>
          <a:endParaRPr lang="ru-RU" sz="1800" kern="1200" dirty="0"/>
        </a:p>
      </dsp:txBody>
      <dsp:txXfrm>
        <a:off x="2937850" y="2208925"/>
        <a:ext cx="1395129" cy="852074"/>
      </dsp:txXfrm>
    </dsp:sp>
    <dsp:sp modelId="{3D67466D-4DF6-4381-AD2E-85994850B18D}">
      <dsp:nvSpPr>
        <dsp:cNvPr id="0" name=""/>
        <dsp:cNvSpPr/>
      </dsp:nvSpPr>
      <dsp:spPr>
        <a:xfrm>
          <a:off x="1048201" y="905092"/>
          <a:ext cx="1886193" cy="2941888"/>
        </a:xfrm>
        <a:custGeom>
          <a:avLst/>
          <a:gdLst/>
          <a:ahLst/>
          <a:cxnLst/>
          <a:rect l="0" t="0" r="0" b="0"/>
          <a:pathLst>
            <a:path>
              <a:moveTo>
                <a:pt x="0" y="0"/>
              </a:moveTo>
              <a:lnTo>
                <a:pt x="0" y="2941888"/>
              </a:lnTo>
              <a:lnTo>
                <a:pt x="1886193" y="2941888"/>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8EE3A3D4-D970-47B5-B10E-B9E42BB1AAE4}">
      <dsp:nvSpPr>
        <dsp:cNvPr id="0" name=""/>
        <dsp:cNvSpPr/>
      </dsp:nvSpPr>
      <dsp:spPr>
        <a:xfrm>
          <a:off x="2934395" y="3394434"/>
          <a:ext cx="1448147" cy="905092"/>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184212"/>
              <a:satOff val="-8053"/>
              <a:lumOff val="2198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kern="1200" dirty="0" err="1"/>
            <a:t>cel</a:t>
          </a:r>
          <a:r>
            <a:rPr lang="it-IT" sz="1800" kern="1200" dirty="0"/>
            <a:t> mai </a:t>
          </a:r>
          <a:r>
            <a:rPr lang="it-IT" sz="1800" kern="1200" dirty="0" err="1"/>
            <a:t>bun</a:t>
          </a:r>
          <a:r>
            <a:rPr lang="it-IT" sz="1800" kern="1200" dirty="0"/>
            <a:t> </a:t>
          </a:r>
          <a:r>
            <a:rPr lang="it-IT" sz="1800" kern="1200" dirty="0" err="1"/>
            <a:t>raport</a:t>
          </a:r>
          <a:r>
            <a:rPr lang="it-IT" sz="1800" kern="1200" dirty="0"/>
            <a:t> </a:t>
          </a:r>
          <a:r>
            <a:rPr lang="it-IT" sz="1800" kern="1200" dirty="0" err="1"/>
            <a:t>calitate-preț</a:t>
          </a:r>
          <a:r>
            <a:rPr lang="ro-RO" sz="1800" kern="1200" dirty="0"/>
            <a:t> </a:t>
          </a:r>
          <a:endParaRPr lang="ru-RU" sz="1800" kern="1200" dirty="0"/>
        </a:p>
      </dsp:txBody>
      <dsp:txXfrm>
        <a:off x="2960904" y="3420943"/>
        <a:ext cx="1395129" cy="852074"/>
      </dsp:txXfrm>
    </dsp:sp>
    <dsp:sp modelId="{D2D3271C-D7F9-44FF-8738-D85BF5631FAD}">
      <dsp:nvSpPr>
        <dsp:cNvPr id="0" name=""/>
        <dsp:cNvSpPr/>
      </dsp:nvSpPr>
      <dsp:spPr>
        <a:xfrm>
          <a:off x="1048201" y="905092"/>
          <a:ext cx="1863139" cy="4073253"/>
        </a:xfrm>
        <a:custGeom>
          <a:avLst/>
          <a:gdLst/>
          <a:ahLst/>
          <a:cxnLst/>
          <a:rect l="0" t="0" r="0" b="0"/>
          <a:pathLst>
            <a:path>
              <a:moveTo>
                <a:pt x="0" y="0"/>
              </a:moveTo>
              <a:lnTo>
                <a:pt x="0" y="4073253"/>
              </a:lnTo>
              <a:lnTo>
                <a:pt x="1863139" y="4073253"/>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0FA95EFE-F6F6-4FE5-836E-20714E339F8F}">
      <dsp:nvSpPr>
        <dsp:cNvPr id="0" name=""/>
        <dsp:cNvSpPr/>
      </dsp:nvSpPr>
      <dsp:spPr>
        <a:xfrm>
          <a:off x="2911341" y="4525799"/>
          <a:ext cx="1448147" cy="905092"/>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276318"/>
              <a:satOff val="-12079"/>
              <a:lumOff val="3297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kern="1200" dirty="0" err="1"/>
            <a:t>cel</a:t>
          </a:r>
          <a:r>
            <a:rPr lang="it-IT" sz="1800" kern="1200" dirty="0"/>
            <a:t> mai </a:t>
          </a:r>
          <a:r>
            <a:rPr lang="it-IT" sz="1800" kern="1200" dirty="0" err="1"/>
            <a:t>bun</a:t>
          </a:r>
          <a:r>
            <a:rPr lang="it-IT" sz="1800" kern="1200" dirty="0"/>
            <a:t> </a:t>
          </a:r>
          <a:r>
            <a:rPr lang="it-IT" sz="1800" kern="1200" dirty="0" err="1"/>
            <a:t>raport</a:t>
          </a:r>
          <a:r>
            <a:rPr lang="it-IT" sz="1800" kern="1200" dirty="0"/>
            <a:t> </a:t>
          </a:r>
          <a:r>
            <a:rPr lang="it-IT" sz="1800" kern="1200" dirty="0" err="1"/>
            <a:t>calitate-cost</a:t>
          </a:r>
          <a:r>
            <a:rPr lang="ro-RO" sz="1800" kern="1200" dirty="0"/>
            <a:t> </a:t>
          </a:r>
        </a:p>
      </dsp:txBody>
      <dsp:txXfrm>
        <a:off x="2937850" y="4552308"/>
        <a:ext cx="1395129" cy="852074"/>
      </dsp:txXfrm>
    </dsp:sp>
    <dsp:sp modelId="{8F5DCA14-C12A-4873-A826-80D2665298F1}">
      <dsp:nvSpPr>
        <dsp:cNvPr id="0" name=""/>
        <dsp:cNvSpPr/>
      </dsp:nvSpPr>
      <dsp:spPr>
        <a:xfrm>
          <a:off x="6125497" y="57947"/>
          <a:ext cx="1810184" cy="905092"/>
        </a:xfrm>
        <a:prstGeom prst="roundRect">
          <a:avLst>
            <a:gd name="adj" fmla="val 10000"/>
          </a:avLst>
        </a:prstGeom>
        <a:gradFill rotWithShape="0">
          <a:gsLst>
            <a:gs pos="0">
              <a:schemeClr val="accent6">
                <a:shade val="50000"/>
                <a:hueOff val="368424"/>
                <a:satOff val="-16105"/>
                <a:lumOff val="43961"/>
                <a:alphaOff val="0"/>
                <a:satMod val="103000"/>
                <a:lumMod val="102000"/>
                <a:tint val="94000"/>
              </a:schemeClr>
            </a:gs>
            <a:gs pos="50000">
              <a:schemeClr val="accent6">
                <a:shade val="50000"/>
                <a:hueOff val="368424"/>
                <a:satOff val="-16105"/>
                <a:lumOff val="43961"/>
                <a:alphaOff val="0"/>
                <a:satMod val="110000"/>
                <a:lumMod val="100000"/>
                <a:shade val="100000"/>
              </a:schemeClr>
            </a:gs>
            <a:gs pos="100000">
              <a:schemeClr val="accent6">
                <a:shade val="50000"/>
                <a:hueOff val="368424"/>
                <a:satOff val="-16105"/>
                <a:lumOff val="4396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1435" tIns="34290" rIns="51435" bIns="34290" numCol="1" spcCol="1270" anchor="ctr" anchorCtr="0">
          <a:noAutofit/>
        </a:bodyPr>
        <a:lstStyle/>
        <a:p>
          <a:pPr marL="0" lvl="0" indent="0" algn="ctr" defTabSz="1200150">
            <a:lnSpc>
              <a:spcPct val="90000"/>
            </a:lnSpc>
            <a:spcBef>
              <a:spcPct val="0"/>
            </a:spcBef>
            <a:spcAft>
              <a:spcPct val="35000"/>
            </a:spcAft>
            <a:buNone/>
          </a:pPr>
          <a:r>
            <a:rPr lang="ro-RO" sz="2700" kern="1200" dirty="0"/>
            <a:t>Factorii de evaluare</a:t>
          </a:r>
          <a:endParaRPr lang="ru-RU" sz="2700" kern="1200" dirty="0"/>
        </a:p>
      </dsp:txBody>
      <dsp:txXfrm>
        <a:off x="6152006" y="84456"/>
        <a:ext cx="1757166" cy="852074"/>
      </dsp:txXfrm>
    </dsp:sp>
    <dsp:sp modelId="{4F267D78-1DE7-45B7-8D43-1F4EF4BD7D2F}">
      <dsp:nvSpPr>
        <dsp:cNvPr id="0" name=""/>
        <dsp:cNvSpPr/>
      </dsp:nvSpPr>
      <dsp:spPr>
        <a:xfrm>
          <a:off x="6306515" y="963039"/>
          <a:ext cx="757069" cy="316053"/>
        </a:xfrm>
        <a:custGeom>
          <a:avLst/>
          <a:gdLst/>
          <a:ahLst/>
          <a:cxnLst/>
          <a:rect l="0" t="0" r="0" b="0"/>
          <a:pathLst>
            <a:path>
              <a:moveTo>
                <a:pt x="0" y="0"/>
              </a:moveTo>
              <a:lnTo>
                <a:pt x="0" y="316053"/>
              </a:lnTo>
              <a:lnTo>
                <a:pt x="757069" y="316053"/>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D908720-EBC8-466D-86DE-85C4B37BDBAE}">
      <dsp:nvSpPr>
        <dsp:cNvPr id="0" name=""/>
        <dsp:cNvSpPr/>
      </dsp:nvSpPr>
      <dsp:spPr>
        <a:xfrm>
          <a:off x="7063585" y="1028016"/>
          <a:ext cx="1448147" cy="502154"/>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368424"/>
              <a:satOff val="-16105"/>
              <a:lumOff val="4396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ro-RO" sz="1800" kern="1200" dirty="0"/>
            <a:t>Prețul</a:t>
          </a:r>
          <a:r>
            <a:rPr lang="ro-RO" sz="1200" kern="1200" dirty="0"/>
            <a:t> </a:t>
          </a:r>
          <a:endParaRPr lang="ru-RU" sz="1200" kern="1200" dirty="0"/>
        </a:p>
      </dsp:txBody>
      <dsp:txXfrm>
        <a:off x="7078293" y="1042724"/>
        <a:ext cx="1418731" cy="472738"/>
      </dsp:txXfrm>
    </dsp:sp>
    <dsp:sp modelId="{C394D4B8-489B-4284-9A01-66C259F1CA4F}">
      <dsp:nvSpPr>
        <dsp:cNvPr id="0" name=""/>
        <dsp:cNvSpPr/>
      </dsp:nvSpPr>
      <dsp:spPr>
        <a:xfrm>
          <a:off x="6306515" y="963039"/>
          <a:ext cx="319265" cy="1235930"/>
        </a:xfrm>
        <a:custGeom>
          <a:avLst/>
          <a:gdLst/>
          <a:ahLst/>
          <a:cxnLst/>
          <a:rect l="0" t="0" r="0" b="0"/>
          <a:pathLst>
            <a:path>
              <a:moveTo>
                <a:pt x="0" y="0"/>
              </a:moveTo>
              <a:lnTo>
                <a:pt x="0" y="1235930"/>
              </a:lnTo>
              <a:lnTo>
                <a:pt x="319265" y="1235930"/>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5ED3E4C-A78F-4CE6-8D27-BC1F99ABAA48}">
      <dsp:nvSpPr>
        <dsp:cNvPr id="0" name=""/>
        <dsp:cNvSpPr/>
      </dsp:nvSpPr>
      <dsp:spPr>
        <a:xfrm>
          <a:off x="6625781" y="1687312"/>
          <a:ext cx="2479865" cy="1023315"/>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276318"/>
              <a:satOff val="-12079"/>
              <a:lumOff val="3297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ro-RO" sz="1400" kern="1200" dirty="0"/>
            <a:t>se determină pe baza considerentelor de rentabilitate, utilizând factori precum calcularea costurilor pe ciclul de viață;</a:t>
          </a:r>
          <a:endParaRPr lang="ru-RU" sz="1400" kern="1200" dirty="0"/>
        </a:p>
      </dsp:txBody>
      <dsp:txXfrm>
        <a:off x="6655753" y="1717284"/>
        <a:ext cx="2419921" cy="963371"/>
      </dsp:txXfrm>
    </dsp:sp>
    <dsp:sp modelId="{423FA674-276C-4B66-AF79-A8B89B2F240C}">
      <dsp:nvSpPr>
        <dsp:cNvPr id="0" name=""/>
        <dsp:cNvSpPr/>
      </dsp:nvSpPr>
      <dsp:spPr>
        <a:xfrm>
          <a:off x="6306515" y="963039"/>
          <a:ext cx="330778" cy="2334232"/>
        </a:xfrm>
        <a:custGeom>
          <a:avLst/>
          <a:gdLst/>
          <a:ahLst/>
          <a:cxnLst/>
          <a:rect l="0" t="0" r="0" b="0"/>
          <a:pathLst>
            <a:path>
              <a:moveTo>
                <a:pt x="0" y="0"/>
              </a:moveTo>
              <a:lnTo>
                <a:pt x="0" y="2334232"/>
              </a:lnTo>
              <a:lnTo>
                <a:pt x="330778" y="2334232"/>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7303BC5-88F4-4863-886C-D0F30EE08E14}">
      <dsp:nvSpPr>
        <dsp:cNvPr id="0" name=""/>
        <dsp:cNvSpPr/>
      </dsp:nvSpPr>
      <dsp:spPr>
        <a:xfrm>
          <a:off x="6637294" y="2844726"/>
          <a:ext cx="2479865" cy="905092"/>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184212"/>
              <a:satOff val="-8053"/>
              <a:lumOff val="2198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ro-RO" sz="1400" kern="1200" dirty="0"/>
            <a:t>se determină pe baza factorilor de evaluare se referă numai la aspecte calitative ale bunurilor, lucrărilor sau serviciilor care fac obiectul achiziției;</a:t>
          </a:r>
        </a:p>
      </dsp:txBody>
      <dsp:txXfrm>
        <a:off x="6663803" y="2871235"/>
        <a:ext cx="2426847" cy="852074"/>
      </dsp:txXfrm>
    </dsp:sp>
    <dsp:sp modelId="{8C227F60-04EC-419A-ADBC-B7C2F9256E99}">
      <dsp:nvSpPr>
        <dsp:cNvPr id="0" name=""/>
        <dsp:cNvSpPr/>
      </dsp:nvSpPr>
      <dsp:spPr>
        <a:xfrm>
          <a:off x="6306515" y="963039"/>
          <a:ext cx="330778" cy="3712724"/>
        </a:xfrm>
        <a:custGeom>
          <a:avLst/>
          <a:gdLst/>
          <a:ahLst/>
          <a:cxnLst/>
          <a:rect l="0" t="0" r="0" b="0"/>
          <a:pathLst>
            <a:path>
              <a:moveTo>
                <a:pt x="0" y="0"/>
              </a:moveTo>
              <a:lnTo>
                <a:pt x="0" y="3712724"/>
              </a:lnTo>
              <a:lnTo>
                <a:pt x="330778" y="3712724"/>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9400EB4-D9C9-47C5-BC09-8C73DBCA7D50}">
      <dsp:nvSpPr>
        <dsp:cNvPr id="0" name=""/>
        <dsp:cNvSpPr/>
      </dsp:nvSpPr>
      <dsp:spPr>
        <a:xfrm>
          <a:off x="6637294" y="4068257"/>
          <a:ext cx="2479865" cy="1215013"/>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92106"/>
              <a:satOff val="-4026"/>
              <a:lumOff val="1099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ro-RO" sz="1400" kern="1200" dirty="0"/>
            <a:t>se determină pe baza factorilor de evaluare care includ aspecte calitative, de mediu și/sau sociale în legătură cu obiectul contractului de achiziții/acordului-cadru.</a:t>
          </a:r>
        </a:p>
      </dsp:txBody>
      <dsp:txXfrm>
        <a:off x="6672881" y="4103844"/>
        <a:ext cx="2408691" cy="11438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E7B27B-F2A5-4727-A5A1-4938262A8348}">
      <dsp:nvSpPr>
        <dsp:cNvPr id="0" name=""/>
        <dsp:cNvSpPr/>
      </dsp:nvSpPr>
      <dsp:spPr>
        <a:xfrm rot="5400000">
          <a:off x="-216826" y="221621"/>
          <a:ext cx="1445511" cy="1011858"/>
        </a:xfrm>
        <a:prstGeom prst="round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ro-RO" sz="1400" b="1" kern="1200" dirty="0"/>
            <a:t>Disponibilitatea</a:t>
          </a:r>
          <a:r>
            <a:rPr lang="ro-RO" sz="1400" b="1" kern="1200" baseline="0" dirty="0"/>
            <a:t> doc. de atribuire în format electronic</a:t>
          </a:r>
          <a:endParaRPr lang="ru-RU" sz="1400" b="1" kern="1200" dirty="0"/>
        </a:p>
      </dsp:txBody>
      <dsp:txXfrm rot="-5400000">
        <a:off x="49395" y="54190"/>
        <a:ext cx="913068" cy="1346721"/>
      </dsp:txXfrm>
    </dsp:sp>
    <dsp:sp modelId="{01F48F08-2BE4-4A8A-BA28-26F14384248D}">
      <dsp:nvSpPr>
        <dsp:cNvPr id="0" name=""/>
        <dsp:cNvSpPr/>
      </dsp:nvSpPr>
      <dsp:spPr>
        <a:xfrm rot="5400000">
          <a:off x="5479295" y="-4467437"/>
          <a:ext cx="939582" cy="9874456"/>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ro-RO" sz="1800" kern="1200" dirty="0">
              <a:solidFill>
                <a:srgbClr val="002060"/>
              </a:solidFill>
            </a:rPr>
            <a:t>Entitatea contractantă oferă acces liber, direct, total și gratuit, prin mijloace electronice la documentația de atribuire de la data publicării anunțului de participare.</a:t>
          </a:r>
          <a:r>
            <a:rPr lang="en-US" sz="1800" kern="1200" dirty="0">
              <a:solidFill>
                <a:srgbClr val="002060"/>
              </a:solidFill>
            </a:rPr>
            <a:t> </a:t>
          </a:r>
          <a:endParaRPr lang="ru-RU" sz="1800" kern="1200" dirty="0"/>
        </a:p>
      </dsp:txBody>
      <dsp:txXfrm rot="-5400000">
        <a:off x="1011859" y="45866"/>
        <a:ext cx="9828589" cy="847848"/>
      </dsp:txXfrm>
    </dsp:sp>
    <dsp:sp modelId="{1A156B02-8693-44AA-B14C-A5ABC1AFDAFA}">
      <dsp:nvSpPr>
        <dsp:cNvPr id="0" name=""/>
        <dsp:cNvSpPr/>
      </dsp:nvSpPr>
      <dsp:spPr>
        <a:xfrm rot="5400000">
          <a:off x="-216826" y="1679942"/>
          <a:ext cx="1445511" cy="1011858"/>
        </a:xfrm>
        <a:prstGeom prst="round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ro-RO" sz="1600" kern="1200" dirty="0"/>
            <a:t>Împărțirea pe loturi</a:t>
          </a:r>
          <a:endParaRPr lang="ru-RU" sz="1600" kern="1200" dirty="0"/>
        </a:p>
      </dsp:txBody>
      <dsp:txXfrm rot="-5400000">
        <a:off x="49395" y="1512511"/>
        <a:ext cx="913068" cy="1346721"/>
      </dsp:txXfrm>
    </dsp:sp>
    <dsp:sp modelId="{E2F2F229-A5C4-49B8-83BE-C3F0DFEBAD76}">
      <dsp:nvSpPr>
        <dsp:cNvPr id="0" name=""/>
        <dsp:cNvSpPr/>
      </dsp:nvSpPr>
      <dsp:spPr>
        <a:xfrm rot="5400000">
          <a:off x="5335440" y="-3026955"/>
          <a:ext cx="1227291" cy="9874456"/>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just" defTabSz="711200">
            <a:lnSpc>
              <a:spcPct val="90000"/>
            </a:lnSpc>
            <a:spcBef>
              <a:spcPct val="0"/>
            </a:spcBef>
            <a:spcAft>
              <a:spcPct val="15000"/>
            </a:spcAft>
            <a:buChar char="•"/>
          </a:pPr>
          <a:r>
            <a:rPr lang="ro-RO" sz="1600" kern="1200" dirty="0">
              <a:solidFill>
                <a:srgbClr val="002060"/>
              </a:solidFill>
            </a:rPr>
            <a:t>Entitatea contractantă are dreptul de a recurge la atribuirea pe loturi a contractelor de achiziții/acordurilor-cadru și, în acest caz, de a stabili dimensiunea și obiectul loturilor, cu condiția includerii acestor informații în documentația de atribuire.</a:t>
          </a:r>
          <a:endParaRPr lang="ru-RU" sz="1600" kern="1200" dirty="0"/>
        </a:p>
        <a:p>
          <a:pPr marL="171450" lvl="1" indent="-171450" algn="just" defTabSz="711200">
            <a:lnSpc>
              <a:spcPct val="90000"/>
            </a:lnSpc>
            <a:spcBef>
              <a:spcPct val="0"/>
            </a:spcBef>
            <a:spcAft>
              <a:spcPct val="15000"/>
            </a:spcAft>
            <a:buChar char="•"/>
          </a:pPr>
          <a:r>
            <a:rPr lang="ro-RO" sz="1600" kern="1200" dirty="0">
              <a:solidFill>
                <a:srgbClr val="002060"/>
              </a:solidFill>
            </a:rPr>
            <a:t>Entitatea contractantă precizează în anunțul de participare și în invitația de participare la procedura de ofertare sau la negociere dacă ofertele pot fi depuse pentru unul, pentru mai multe sau pentru toate loturile. </a:t>
          </a:r>
          <a:endParaRPr lang="ru-RU" sz="1600" kern="1200" dirty="0"/>
        </a:p>
      </dsp:txBody>
      <dsp:txXfrm rot="-5400000">
        <a:off x="1011858" y="1356538"/>
        <a:ext cx="9814545" cy="1107469"/>
      </dsp:txXfrm>
    </dsp:sp>
    <dsp:sp modelId="{A3F51D88-C3BA-464D-A8D3-6DCD4BD3A15E}">
      <dsp:nvSpPr>
        <dsp:cNvPr id="0" name=""/>
        <dsp:cNvSpPr/>
      </dsp:nvSpPr>
      <dsp:spPr>
        <a:xfrm rot="5400000">
          <a:off x="-216826" y="3217080"/>
          <a:ext cx="1445511" cy="1011858"/>
        </a:xfrm>
        <a:prstGeom prst="round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ro-RO" sz="1600" kern="1200" dirty="0"/>
            <a:t>Oferta. Oferta alternativă</a:t>
          </a:r>
          <a:endParaRPr lang="ru-RU" sz="1600" kern="1200" dirty="0"/>
        </a:p>
      </dsp:txBody>
      <dsp:txXfrm rot="-5400000">
        <a:off x="49395" y="3049649"/>
        <a:ext cx="913068" cy="1346721"/>
      </dsp:txXfrm>
    </dsp:sp>
    <dsp:sp modelId="{CAAAC2D9-2374-4A24-83B3-F23C4957E3A0}">
      <dsp:nvSpPr>
        <dsp:cNvPr id="0" name=""/>
        <dsp:cNvSpPr/>
      </dsp:nvSpPr>
      <dsp:spPr>
        <a:xfrm rot="5400000">
          <a:off x="5256623" y="-1467183"/>
          <a:ext cx="1384925" cy="9874456"/>
        </a:xfrm>
        <a:prstGeom prst="round2Same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o-RO" sz="1600" kern="1200" dirty="0">
              <a:solidFill>
                <a:srgbClr val="002060"/>
              </a:solidFill>
            </a:rPr>
            <a:t>Ofertantul are obligația de a elabora oferta </a:t>
          </a:r>
          <a:r>
            <a:rPr lang="it-IT" sz="1600" kern="1200" dirty="0">
              <a:solidFill>
                <a:srgbClr val="002060"/>
              </a:solidFill>
            </a:rPr>
            <a:t> în conformitate cu prevederile documentației de atribuire.</a:t>
          </a:r>
          <a:r>
            <a:rPr lang="ro-RO" sz="1600" kern="1200" dirty="0">
              <a:solidFill>
                <a:srgbClr val="002060"/>
              </a:solidFill>
            </a:rPr>
            <a:t> Operatorul economic are obligația de a depune oferta la adresa stabilită și până la data și ora limită pentru depunere stabilite în anunțul sau în invitația de participare.</a:t>
          </a:r>
          <a:endParaRPr lang="ru-RU" sz="1600" kern="1200" dirty="0"/>
        </a:p>
        <a:p>
          <a:pPr marL="171450" lvl="1" indent="-171450" algn="l" defTabSz="711200">
            <a:lnSpc>
              <a:spcPct val="90000"/>
            </a:lnSpc>
            <a:spcBef>
              <a:spcPct val="0"/>
            </a:spcBef>
            <a:spcAft>
              <a:spcPct val="15000"/>
            </a:spcAft>
            <a:buChar char="•"/>
          </a:pPr>
          <a:r>
            <a:rPr lang="ro-RO" sz="1600" kern="1200" dirty="0">
              <a:solidFill>
                <a:srgbClr val="002060"/>
              </a:solidFill>
            </a:rPr>
            <a:t>Entitatea contractantă are dreptul de a permite sau de a solicita ofertanților să depună oferte alternative numai dacă a precizat explicit în anunțul de participare că permite sau solicită depunerea de oferte alternative.</a:t>
          </a:r>
          <a:endParaRPr lang="ro-RO" sz="1600" kern="1200" dirty="0"/>
        </a:p>
      </dsp:txBody>
      <dsp:txXfrm rot="-5400000">
        <a:off x="1011858" y="2845188"/>
        <a:ext cx="9806850" cy="1249713"/>
      </dsp:txXfrm>
    </dsp:sp>
    <dsp:sp modelId="{F209DE03-71E2-4692-AEF9-C370AB973F34}">
      <dsp:nvSpPr>
        <dsp:cNvPr id="0" name=""/>
        <dsp:cNvSpPr/>
      </dsp:nvSpPr>
      <dsp:spPr>
        <a:xfrm rot="5400000">
          <a:off x="-216826" y="4675396"/>
          <a:ext cx="1445511" cy="1011858"/>
        </a:xfrm>
        <a:prstGeom prst="round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ro-RO" sz="1200" kern="1200" dirty="0"/>
            <a:t>Reguli privind termenele de depunere și primire a cererilor de participare și a ofertelor</a:t>
          </a:r>
          <a:endParaRPr lang="ru-RU" sz="1200" kern="1200" dirty="0"/>
        </a:p>
      </dsp:txBody>
      <dsp:txXfrm rot="-5400000">
        <a:off x="49395" y="4507965"/>
        <a:ext cx="913068" cy="1346721"/>
      </dsp:txXfrm>
    </dsp:sp>
    <dsp:sp modelId="{EC15BE69-937B-4CFB-9EBB-F401129EF638}">
      <dsp:nvSpPr>
        <dsp:cNvPr id="0" name=""/>
        <dsp:cNvSpPr/>
      </dsp:nvSpPr>
      <dsp:spPr>
        <a:xfrm rot="5400000">
          <a:off x="5335445" y="-8867"/>
          <a:ext cx="1227282" cy="9874456"/>
        </a:xfrm>
        <a:prstGeom prst="round2Same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just" defTabSz="711200">
            <a:lnSpc>
              <a:spcPct val="90000"/>
            </a:lnSpc>
            <a:spcBef>
              <a:spcPct val="0"/>
            </a:spcBef>
            <a:spcAft>
              <a:spcPct val="15000"/>
            </a:spcAft>
            <a:buChar char="•"/>
          </a:pPr>
          <a:r>
            <a:rPr lang="ro-RO" sz="1600" kern="1200" dirty="0">
              <a:solidFill>
                <a:srgbClr val="002060"/>
              </a:solidFill>
            </a:rPr>
            <a:t>La stabilirea termenelor pentru depunerea și primirea cererilor de participare și a ofertelor, entitățile contractante vor lua în considerare complexitatea contractului și timpul necesar pentru elaborarea ofertelor. Termenul-limită de depunere și de primire a cererilor de participare și a ofertelor va fi suficient pentru a le permite operatorilor economici din țară și străini să pregătească și să prezinte oferte până la expirarea acestuia.</a:t>
          </a:r>
          <a:endParaRPr lang="ru-RU" sz="1600" kern="1200" dirty="0"/>
        </a:p>
      </dsp:txBody>
      <dsp:txXfrm rot="-5400000">
        <a:off x="1011859" y="4374631"/>
        <a:ext cx="9814545" cy="11074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687AB4-6A0A-4B15-A951-1C98A7DAA4C8}">
      <dsp:nvSpPr>
        <dsp:cNvPr id="0" name=""/>
        <dsp:cNvSpPr/>
      </dsp:nvSpPr>
      <dsp:spPr>
        <a:xfrm rot="5400000">
          <a:off x="3685818" y="111461"/>
          <a:ext cx="1714798" cy="1491874"/>
        </a:xfrm>
        <a:prstGeom prst="hexagon">
          <a:avLst>
            <a:gd name="adj" fmla="val 2500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o-RO" sz="1600" kern="1200" dirty="0">
              <a:latin typeface="Times New Roman" panose="02020603050405020304" pitchFamily="18" charset="0"/>
              <a:cs typeface="Times New Roman" panose="02020603050405020304" pitchFamily="18" charset="0"/>
            </a:rPr>
            <a:t>Licitație restrânsă</a:t>
          </a:r>
          <a:endParaRPr lang="ru-RU" sz="1600" kern="1200" dirty="0">
            <a:latin typeface="Times New Roman" panose="02020603050405020304" pitchFamily="18" charset="0"/>
            <a:cs typeface="Times New Roman" panose="02020603050405020304" pitchFamily="18" charset="0"/>
          </a:endParaRPr>
        </a:p>
      </dsp:txBody>
      <dsp:txXfrm rot="-5400000">
        <a:off x="4029764" y="267222"/>
        <a:ext cx="1026906" cy="1180352"/>
      </dsp:txXfrm>
    </dsp:sp>
    <dsp:sp modelId="{C8B8B56C-C4C3-4717-AB77-80DDCD7AAF42}">
      <dsp:nvSpPr>
        <dsp:cNvPr id="0" name=""/>
        <dsp:cNvSpPr/>
      </dsp:nvSpPr>
      <dsp:spPr>
        <a:xfrm>
          <a:off x="4408046" y="343195"/>
          <a:ext cx="1913714" cy="1028878"/>
        </a:xfrm>
        <a:prstGeom prst="rect">
          <a:avLst/>
        </a:prstGeom>
        <a:noFill/>
        <a:ln>
          <a:noFill/>
        </a:ln>
        <a:effectLst/>
      </dsp:spPr>
      <dsp:style>
        <a:lnRef idx="0">
          <a:scrgbClr r="0" g="0" b="0"/>
        </a:lnRef>
        <a:fillRef idx="0">
          <a:scrgbClr r="0" g="0" b="0"/>
        </a:fillRef>
        <a:effectRef idx="0">
          <a:scrgbClr r="0" g="0" b="0"/>
        </a:effectRef>
        <a:fontRef idx="minor"/>
      </dsp:style>
    </dsp:sp>
    <dsp:sp modelId="{7CF8AA8D-69BC-45EC-B1A4-978BB1C7B369}">
      <dsp:nvSpPr>
        <dsp:cNvPr id="0" name=""/>
        <dsp:cNvSpPr/>
      </dsp:nvSpPr>
      <dsp:spPr>
        <a:xfrm rot="5400000">
          <a:off x="1970371" y="111461"/>
          <a:ext cx="1714798" cy="1491874"/>
        </a:xfrm>
        <a:prstGeom prst="hexagon">
          <a:avLst>
            <a:gd name="adj" fmla="val 25000"/>
            <a:gd name="vf" fmla="val 11547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ro-RO" sz="1600" kern="1200" dirty="0">
              <a:latin typeface="Times New Roman" panose="02020603050405020304" pitchFamily="18" charset="0"/>
              <a:cs typeface="Times New Roman" panose="02020603050405020304" pitchFamily="18" charset="0"/>
            </a:rPr>
            <a:t>Licitație deschisă	</a:t>
          </a:r>
          <a:endParaRPr lang="ru-RU" sz="1600" kern="1200" dirty="0">
            <a:latin typeface="Times New Roman" panose="02020603050405020304" pitchFamily="18" charset="0"/>
            <a:cs typeface="Times New Roman" panose="02020603050405020304" pitchFamily="18" charset="0"/>
          </a:endParaRPr>
        </a:p>
      </dsp:txBody>
      <dsp:txXfrm rot="-5400000">
        <a:off x="2314317" y="267222"/>
        <a:ext cx="1026906" cy="1180352"/>
      </dsp:txXfrm>
    </dsp:sp>
    <dsp:sp modelId="{C5238C30-420D-48FA-9B82-BF9EEE02BBE1}">
      <dsp:nvSpPr>
        <dsp:cNvPr id="0" name=""/>
        <dsp:cNvSpPr/>
      </dsp:nvSpPr>
      <dsp:spPr>
        <a:xfrm rot="5400000">
          <a:off x="408161" y="1598526"/>
          <a:ext cx="2004153" cy="1759322"/>
        </a:xfrm>
        <a:prstGeom prst="hexag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o-RO" sz="1400" b="1" kern="1200" dirty="0">
              <a:solidFill>
                <a:schemeClr val="tx2">
                  <a:lumMod val="50000"/>
                </a:schemeClr>
              </a:solidFill>
              <a:latin typeface="Times New Roman" panose="02020603050405020304" pitchFamily="18" charset="0"/>
              <a:cs typeface="Times New Roman" panose="02020603050405020304" pitchFamily="18" charset="0"/>
            </a:rPr>
            <a:t>Atribuirea contractelor de achiziții sectoriale se realizează prin următoarele proceduri:</a:t>
          </a:r>
          <a:endParaRPr lang="ru-RU" sz="1400" b="1" kern="1200" dirty="0">
            <a:solidFill>
              <a:schemeClr val="tx2">
                <a:lumMod val="50000"/>
              </a:schemeClr>
            </a:solidFill>
            <a:latin typeface="Times New Roman" panose="02020603050405020304" pitchFamily="18" charset="0"/>
            <a:cs typeface="Times New Roman" panose="02020603050405020304" pitchFamily="18" charset="0"/>
          </a:endParaRPr>
        </a:p>
      </dsp:txBody>
      <dsp:txXfrm rot="-5400000">
        <a:off x="805886" y="1789734"/>
        <a:ext cx="1208702" cy="1376907"/>
      </dsp:txXfrm>
    </dsp:sp>
    <dsp:sp modelId="{BF86F0FE-F7F9-40ED-A264-BF9E97F338EF}">
      <dsp:nvSpPr>
        <dsp:cNvPr id="0" name=""/>
        <dsp:cNvSpPr/>
      </dsp:nvSpPr>
      <dsp:spPr>
        <a:xfrm>
          <a:off x="148487" y="1943394"/>
          <a:ext cx="1851982" cy="1028878"/>
        </a:xfrm>
        <a:prstGeom prst="rect">
          <a:avLst/>
        </a:prstGeom>
        <a:noFill/>
        <a:ln>
          <a:noFill/>
        </a:ln>
        <a:effectLst/>
      </dsp:spPr>
      <dsp:style>
        <a:lnRef idx="0">
          <a:scrgbClr r="0" g="0" b="0"/>
        </a:lnRef>
        <a:fillRef idx="0">
          <a:scrgbClr r="0" g="0" b="0"/>
        </a:fillRef>
        <a:effectRef idx="0">
          <a:scrgbClr r="0" g="0" b="0"/>
        </a:effectRef>
        <a:fontRef idx="minor"/>
      </dsp:style>
    </dsp:sp>
    <dsp:sp modelId="{D116BB43-948E-47F1-B9FE-4F3E40117FAC}">
      <dsp:nvSpPr>
        <dsp:cNvPr id="0" name=""/>
        <dsp:cNvSpPr/>
      </dsp:nvSpPr>
      <dsp:spPr>
        <a:xfrm rot="5400000">
          <a:off x="4731519" y="1711896"/>
          <a:ext cx="1714798" cy="1491874"/>
        </a:xfrm>
        <a:prstGeom prst="hexagon">
          <a:avLst>
            <a:gd name="adj" fmla="val 25000"/>
            <a:gd name="vf" fmla="val 1154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ro-RO" sz="1600" kern="1200" dirty="0">
              <a:latin typeface="Times New Roman" panose="02020603050405020304" pitchFamily="18" charset="0"/>
              <a:cs typeface="Times New Roman" panose="02020603050405020304" pitchFamily="18" charset="0"/>
            </a:rPr>
            <a:t>Proceduri de negocieri</a:t>
          </a:r>
          <a:endParaRPr lang="ru-RU" sz="1600" kern="1200" dirty="0">
            <a:latin typeface="Times New Roman" panose="02020603050405020304" pitchFamily="18" charset="0"/>
            <a:cs typeface="Times New Roman" panose="02020603050405020304" pitchFamily="18" charset="0"/>
          </a:endParaRPr>
        </a:p>
      </dsp:txBody>
      <dsp:txXfrm rot="-5400000">
        <a:off x="5075465" y="1867657"/>
        <a:ext cx="1026906" cy="1180352"/>
      </dsp:txXfrm>
    </dsp:sp>
    <dsp:sp modelId="{5F034498-8344-4304-9920-9D90407FF2AE}">
      <dsp:nvSpPr>
        <dsp:cNvPr id="0" name=""/>
        <dsp:cNvSpPr/>
      </dsp:nvSpPr>
      <dsp:spPr>
        <a:xfrm rot="5400000">
          <a:off x="3824771" y="3312330"/>
          <a:ext cx="1714798" cy="1491874"/>
        </a:xfrm>
        <a:prstGeom prst="hexagon">
          <a:avLst>
            <a:gd name="adj" fmla="val 25000"/>
            <a:gd name="vf" fmla="val 11547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o-RO" sz="1600" kern="1200" dirty="0">
              <a:latin typeface="Times New Roman" panose="02020603050405020304" pitchFamily="18" charset="0"/>
              <a:cs typeface="Times New Roman" panose="02020603050405020304" pitchFamily="18" charset="0"/>
            </a:rPr>
            <a:t>Dialog competitiv</a:t>
          </a:r>
          <a:endParaRPr lang="ru-RU" sz="1600" kern="1200" dirty="0">
            <a:latin typeface="Times New Roman" panose="02020603050405020304" pitchFamily="18" charset="0"/>
            <a:cs typeface="Times New Roman" panose="02020603050405020304" pitchFamily="18" charset="0"/>
          </a:endParaRPr>
        </a:p>
      </dsp:txBody>
      <dsp:txXfrm rot="-5400000">
        <a:off x="4168717" y="3468091"/>
        <a:ext cx="1026906" cy="1180352"/>
      </dsp:txXfrm>
    </dsp:sp>
    <dsp:sp modelId="{BB6018F0-53A4-4E51-99D7-B7F7090064CE}">
      <dsp:nvSpPr>
        <dsp:cNvPr id="0" name=""/>
        <dsp:cNvSpPr/>
      </dsp:nvSpPr>
      <dsp:spPr>
        <a:xfrm>
          <a:off x="4408046" y="3543592"/>
          <a:ext cx="1913714" cy="1028878"/>
        </a:xfrm>
        <a:prstGeom prst="rect">
          <a:avLst/>
        </a:prstGeom>
        <a:noFill/>
        <a:ln>
          <a:noFill/>
        </a:ln>
        <a:effectLst/>
      </dsp:spPr>
      <dsp:style>
        <a:lnRef idx="0">
          <a:scrgbClr r="0" g="0" b="0"/>
        </a:lnRef>
        <a:fillRef idx="0">
          <a:scrgbClr r="0" g="0" b="0"/>
        </a:fillRef>
        <a:effectRef idx="0">
          <a:scrgbClr r="0" g="0" b="0"/>
        </a:effectRef>
        <a:fontRef idx="minor"/>
      </dsp:style>
    </dsp:sp>
    <dsp:sp modelId="{6E3B5FD0-C8B5-4458-B898-E28EE81F8879}">
      <dsp:nvSpPr>
        <dsp:cNvPr id="0" name=""/>
        <dsp:cNvSpPr/>
      </dsp:nvSpPr>
      <dsp:spPr>
        <a:xfrm rot="5400000">
          <a:off x="1912486" y="3312330"/>
          <a:ext cx="1714798" cy="1491874"/>
        </a:xfrm>
        <a:prstGeom prst="hexagon">
          <a:avLst>
            <a:gd name="adj" fmla="val 2500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ro-RO" sz="1600" kern="1200" dirty="0"/>
            <a:t>Parteneriat pentru inovare </a:t>
          </a:r>
          <a:endParaRPr lang="ru-RU" sz="1600" kern="1200" dirty="0"/>
        </a:p>
      </dsp:txBody>
      <dsp:txXfrm rot="-5400000">
        <a:off x="2256432" y="3468091"/>
        <a:ext cx="1026906" cy="11803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8D368A-20B4-47FD-A050-1425F01656C1}">
      <dsp:nvSpPr>
        <dsp:cNvPr id="0" name=""/>
        <dsp:cNvSpPr/>
      </dsp:nvSpPr>
      <dsp:spPr>
        <a:xfrm>
          <a:off x="1376" y="2161836"/>
          <a:ext cx="2684735" cy="1073894"/>
        </a:xfrm>
        <a:prstGeom prst="homePlat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marL="0" lvl="0" indent="0" algn="ctr" defTabSz="755650">
            <a:lnSpc>
              <a:spcPct val="90000"/>
            </a:lnSpc>
            <a:spcBef>
              <a:spcPct val="0"/>
            </a:spcBef>
            <a:spcAft>
              <a:spcPct val="35000"/>
            </a:spcAft>
            <a:buNone/>
          </a:pPr>
          <a:r>
            <a:rPr lang="ro-RO" sz="1700" b="1" kern="1200" dirty="0">
              <a:solidFill>
                <a:schemeClr val="accent1">
                  <a:lumMod val="75000"/>
                </a:schemeClr>
              </a:solidFill>
            </a:rPr>
            <a:t>Tehnici și instrumente specifice de atribuire al contractelor de achiziții sectoriale</a:t>
          </a:r>
          <a:endParaRPr lang="ru-RU" sz="1700" b="1" kern="1200" dirty="0">
            <a:solidFill>
              <a:schemeClr val="accent1">
                <a:lumMod val="75000"/>
              </a:schemeClr>
            </a:solidFill>
          </a:endParaRPr>
        </a:p>
      </dsp:txBody>
      <dsp:txXfrm>
        <a:off x="1376" y="2161836"/>
        <a:ext cx="2416262" cy="1073894"/>
      </dsp:txXfrm>
    </dsp:sp>
    <dsp:sp modelId="{892D04BF-0E92-41F0-B42E-1B00AB9AB1FC}">
      <dsp:nvSpPr>
        <dsp:cNvPr id="0" name=""/>
        <dsp:cNvSpPr/>
      </dsp:nvSpPr>
      <dsp:spPr>
        <a:xfrm>
          <a:off x="2149164" y="2161836"/>
          <a:ext cx="2684735" cy="1073894"/>
        </a:xfrm>
        <a:prstGeom prst="chevron">
          <a:avLst/>
        </a:prstGeom>
        <a:solidFill>
          <a:schemeClr val="accent4">
            <a:hueOff val="2598923"/>
            <a:satOff val="-11992"/>
            <a:lumOff val="4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ro-RO" sz="1700" kern="1200" dirty="0"/>
            <a:t>Acord-cadru</a:t>
          </a:r>
          <a:endParaRPr lang="ru-RU" sz="1700" kern="1200" dirty="0"/>
        </a:p>
      </dsp:txBody>
      <dsp:txXfrm>
        <a:off x="2686111" y="2161836"/>
        <a:ext cx="1610841" cy="1073894"/>
      </dsp:txXfrm>
    </dsp:sp>
    <dsp:sp modelId="{B41F606C-1600-4A7F-96C4-8B48D7D96CDC}">
      <dsp:nvSpPr>
        <dsp:cNvPr id="0" name=""/>
        <dsp:cNvSpPr/>
      </dsp:nvSpPr>
      <dsp:spPr>
        <a:xfrm>
          <a:off x="4296952" y="2161836"/>
          <a:ext cx="2684735" cy="1073894"/>
        </a:xfrm>
        <a:prstGeom prst="chevron">
          <a:avLst/>
        </a:prstGeom>
        <a:solidFill>
          <a:schemeClr val="accent4">
            <a:hueOff val="5197846"/>
            <a:satOff val="-23984"/>
            <a:lumOff val="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ro-RO" sz="1700" kern="1200" dirty="0"/>
            <a:t>Sistemul dinamic de achiziții</a:t>
          </a:r>
          <a:endParaRPr lang="ru-RU" sz="1700" kern="1200" dirty="0"/>
        </a:p>
      </dsp:txBody>
      <dsp:txXfrm>
        <a:off x="4833899" y="2161836"/>
        <a:ext cx="1610841" cy="1073894"/>
      </dsp:txXfrm>
    </dsp:sp>
    <dsp:sp modelId="{AB73A0D9-00F1-4465-936E-150FA1DED5E3}">
      <dsp:nvSpPr>
        <dsp:cNvPr id="0" name=""/>
        <dsp:cNvSpPr/>
      </dsp:nvSpPr>
      <dsp:spPr>
        <a:xfrm>
          <a:off x="6444741" y="2161836"/>
          <a:ext cx="2684735" cy="1073894"/>
        </a:xfrm>
        <a:prstGeom prst="chevron">
          <a:avLst/>
        </a:prstGeom>
        <a:solidFill>
          <a:schemeClr val="accent4">
            <a:hueOff val="7796769"/>
            <a:satOff val="-35976"/>
            <a:lumOff val="13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ro-RO" sz="1700" kern="1200" dirty="0"/>
            <a:t>Licitație electronică</a:t>
          </a:r>
          <a:endParaRPr lang="ru-RU" sz="1700" kern="1200" dirty="0"/>
        </a:p>
      </dsp:txBody>
      <dsp:txXfrm>
        <a:off x="6981688" y="2161836"/>
        <a:ext cx="1610841" cy="1073894"/>
      </dsp:txXfrm>
    </dsp:sp>
    <dsp:sp modelId="{58B64D20-CD59-44B1-B2EB-7E37E20CA578}">
      <dsp:nvSpPr>
        <dsp:cNvPr id="0" name=""/>
        <dsp:cNvSpPr/>
      </dsp:nvSpPr>
      <dsp:spPr>
        <a:xfrm>
          <a:off x="8592529" y="2161836"/>
          <a:ext cx="2684735" cy="1073894"/>
        </a:xfrm>
        <a:prstGeom prst="chevron">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ro-RO" sz="1700" kern="1200" dirty="0"/>
            <a:t>Cataloage electronice</a:t>
          </a:r>
          <a:endParaRPr lang="ru-RU" sz="1700" kern="1200" dirty="0"/>
        </a:p>
      </dsp:txBody>
      <dsp:txXfrm>
        <a:off x="9129476" y="2161836"/>
        <a:ext cx="1610841" cy="107389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D45999-E3E7-4E01-93E6-A0836FF8285C}">
      <dsp:nvSpPr>
        <dsp:cNvPr id="0" name=""/>
        <dsp:cNvSpPr/>
      </dsp:nvSpPr>
      <dsp:spPr>
        <a:xfrm>
          <a:off x="615782" y="1499"/>
          <a:ext cx="10960433" cy="1274097"/>
        </a:xfrm>
        <a:prstGeom prst="roundRect">
          <a:avLst>
            <a:gd name="adj" fmla="val 10000"/>
          </a:avLst>
        </a:prstGeom>
        <a:gradFill rotWithShape="0">
          <a:gsLst>
            <a:gs pos="0">
              <a:schemeClr val="accent4">
                <a:alpha val="80000"/>
                <a:hueOff val="0"/>
                <a:satOff val="0"/>
                <a:lumOff val="0"/>
                <a:alphaOff val="0"/>
                <a:satMod val="103000"/>
                <a:lumMod val="102000"/>
                <a:tint val="94000"/>
              </a:schemeClr>
            </a:gs>
            <a:gs pos="50000">
              <a:schemeClr val="accent4">
                <a:alpha val="80000"/>
                <a:hueOff val="0"/>
                <a:satOff val="0"/>
                <a:lumOff val="0"/>
                <a:alphaOff val="0"/>
                <a:satMod val="110000"/>
                <a:lumMod val="100000"/>
                <a:shade val="100000"/>
              </a:schemeClr>
            </a:gs>
            <a:gs pos="100000">
              <a:schemeClr val="accent4">
                <a:alpha val="8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ro-RO" sz="1600" b="1" kern="1200" dirty="0">
              <a:solidFill>
                <a:schemeClr val="tx2">
                  <a:lumMod val="50000"/>
                </a:schemeClr>
              </a:solidFill>
            </a:rPr>
            <a:t>Modificarea contractului pe parcursul perioadei de valabilitate</a:t>
          </a:r>
        </a:p>
        <a:p>
          <a:pPr marL="0" lvl="0" indent="0" algn="ctr" defTabSz="711200">
            <a:lnSpc>
              <a:spcPct val="90000"/>
            </a:lnSpc>
            <a:spcBef>
              <a:spcPct val="0"/>
            </a:spcBef>
            <a:spcAft>
              <a:spcPct val="35000"/>
            </a:spcAft>
            <a:buNone/>
          </a:pPr>
          <a:r>
            <a:rPr lang="ro-RO" sz="1600" kern="1200" dirty="0">
              <a:solidFill>
                <a:schemeClr val="tx2">
                  <a:lumMod val="50000"/>
                </a:schemeClr>
              </a:solidFill>
            </a:rPr>
            <a:t>Operatorul economic execută necondiționat clauzele contractului de achiziții sectoriale încheiat, respectând cerințele de calitate și prețul stabilit. Neîndeplinirea sau îndeplinirea necorespunzătoare a obligațiilor contractuale atrage după sine răspunderea operatorului economic conform legislației și clauzelor contractului de achiziții sectoriale. Contractele de achiziții sectoriale/acordurile-cadru pot fi modificate, fără organizarea unei noi proceduri de achiziție, în următoarele situații:</a:t>
          </a:r>
          <a:endParaRPr lang="ru-RU" sz="1600" kern="1200" dirty="0">
            <a:solidFill>
              <a:schemeClr val="tx2">
                <a:lumMod val="50000"/>
              </a:schemeClr>
            </a:solidFill>
          </a:endParaRPr>
        </a:p>
      </dsp:txBody>
      <dsp:txXfrm>
        <a:off x="653099" y="38816"/>
        <a:ext cx="10885799" cy="1199463"/>
      </dsp:txXfrm>
    </dsp:sp>
    <dsp:sp modelId="{4690DCD5-05B0-40A1-B8CB-C5BF687CFDCA}">
      <dsp:nvSpPr>
        <dsp:cNvPr id="0" name=""/>
        <dsp:cNvSpPr/>
      </dsp:nvSpPr>
      <dsp:spPr>
        <a:xfrm>
          <a:off x="708317" y="1507823"/>
          <a:ext cx="694561" cy="694561"/>
        </a:xfrm>
        <a:prstGeom prst="roundRect">
          <a:avLst>
            <a:gd name="adj" fmla="val 166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000" b="-1000"/>
          </a:stretch>
        </a:blipFill>
        <a:ln>
          <a:noFill/>
        </a:ln>
        <a:effectLst/>
      </dsp:spPr>
      <dsp:style>
        <a:lnRef idx="0">
          <a:scrgbClr r="0" g="0" b="0"/>
        </a:lnRef>
        <a:fillRef idx="3">
          <a:scrgbClr r="0" g="0" b="0"/>
        </a:fillRef>
        <a:effectRef idx="2">
          <a:scrgbClr r="0" g="0" b="0"/>
        </a:effectRef>
        <a:fontRef idx="minor">
          <a:schemeClr val="lt1"/>
        </a:fontRef>
      </dsp:style>
    </dsp:sp>
    <dsp:sp modelId="{03341C6F-3C1C-4A71-A783-0D6C3563A831}">
      <dsp:nvSpPr>
        <dsp:cNvPr id="0" name=""/>
        <dsp:cNvSpPr/>
      </dsp:nvSpPr>
      <dsp:spPr>
        <a:xfrm>
          <a:off x="1586947" y="1366952"/>
          <a:ext cx="9649054" cy="1079627"/>
        </a:xfrm>
        <a:prstGeom prst="roundRect">
          <a:avLst>
            <a:gd name="adj" fmla="val 16670"/>
          </a:avLst>
        </a:prstGeom>
        <a:gradFill rotWithShape="0">
          <a:gsLst>
            <a:gs pos="0">
              <a:schemeClr val="accent4">
                <a:shade val="90000"/>
                <a:hueOff val="0"/>
                <a:satOff val="0"/>
                <a:lumOff val="0"/>
                <a:alphaOff val="0"/>
                <a:satMod val="103000"/>
                <a:lumMod val="102000"/>
                <a:tint val="94000"/>
              </a:schemeClr>
            </a:gs>
            <a:gs pos="50000">
              <a:schemeClr val="accent4">
                <a:shade val="90000"/>
                <a:hueOff val="0"/>
                <a:satOff val="0"/>
                <a:lumOff val="0"/>
                <a:alphaOff val="0"/>
                <a:satMod val="110000"/>
                <a:lumMod val="100000"/>
                <a:shade val="100000"/>
              </a:schemeClr>
            </a:gs>
            <a:gs pos="100000">
              <a:schemeClr val="accent4">
                <a:shade val="90000"/>
                <a:hueOff val="0"/>
                <a:satOff val="0"/>
                <a:lumOff val="0"/>
                <a:alphaOff val="0"/>
                <a:lumMod val="99000"/>
                <a:satMod val="120000"/>
                <a:shade val="78000"/>
              </a:schemeClr>
            </a:gs>
          </a:gsLst>
          <a:lin ang="5400000" scaled="0"/>
        </a:gradFill>
        <a:ln w="6350" cap="flat" cmpd="sng" algn="ctr">
          <a:solidFill>
            <a:schemeClr val="l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ro-RO" sz="1400" kern="1200" dirty="0">
              <a:solidFill>
                <a:schemeClr val="tx2">
                  <a:lumMod val="50000"/>
                </a:schemeClr>
              </a:solidFill>
            </a:rPr>
            <a:t>Atunci </a:t>
          </a:r>
          <a:r>
            <a:rPr lang="ro-RO" sz="1400" b="1" kern="1200" dirty="0">
              <a:solidFill>
                <a:schemeClr val="tx2">
                  <a:lumMod val="50000"/>
                </a:schemeClr>
              </a:solidFill>
            </a:rPr>
            <a:t>când devine necesară achiziționarea de la contractantul inițial a unor bunuri, lucrări sau servicii suplimentare</a:t>
          </a:r>
          <a:r>
            <a:rPr lang="ro-RO" sz="1400" kern="1200" dirty="0">
              <a:solidFill>
                <a:schemeClr val="tx2">
                  <a:lumMod val="50000"/>
                </a:schemeClr>
              </a:solidFill>
            </a:rPr>
            <a:t> care nu au fost incluse în contractul inițial, dar care au devenit strict necesare. Totodată, această situație trebuie să îndeplinească cumulativ următoarele condiții: </a:t>
          </a:r>
          <a:r>
            <a:rPr lang="ro-RO" sz="1400" b="1" kern="1200" dirty="0">
              <a:solidFill>
                <a:schemeClr val="tx2">
                  <a:lumMod val="50000"/>
                </a:schemeClr>
              </a:solidFill>
            </a:rPr>
            <a:t>a) schimbarea contractului este imposibilă, b) orice majorare al prețului contractului reprezentând valoarea B/L/S  suplimentare nu depășește 15% din valoarea contractului inițial;</a:t>
          </a:r>
          <a:endParaRPr lang="ru-RU" sz="1400" kern="1200" dirty="0">
            <a:solidFill>
              <a:schemeClr val="tx2">
                <a:lumMod val="50000"/>
              </a:schemeClr>
            </a:solidFill>
          </a:endParaRPr>
        </a:p>
      </dsp:txBody>
      <dsp:txXfrm>
        <a:off x="1639660" y="1419665"/>
        <a:ext cx="9543628" cy="974201"/>
      </dsp:txXfrm>
    </dsp:sp>
    <dsp:sp modelId="{4835284E-571F-43B9-A2A9-07553F92BF0C}">
      <dsp:nvSpPr>
        <dsp:cNvPr id="0" name=""/>
        <dsp:cNvSpPr/>
      </dsp:nvSpPr>
      <dsp:spPr>
        <a:xfrm>
          <a:off x="732538" y="2570975"/>
          <a:ext cx="694561" cy="719406"/>
        </a:xfrm>
        <a:prstGeom prst="roundRect">
          <a:avLst>
            <a:gd name="adj" fmla="val 166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78D08698-D511-4C04-806B-A6BCA9BAE3E6}">
      <dsp:nvSpPr>
        <dsp:cNvPr id="0" name=""/>
        <dsp:cNvSpPr/>
      </dsp:nvSpPr>
      <dsp:spPr>
        <a:xfrm>
          <a:off x="1764927" y="2495001"/>
          <a:ext cx="9268390" cy="694561"/>
        </a:xfrm>
        <a:prstGeom prst="roundRect">
          <a:avLst>
            <a:gd name="adj" fmla="val 16670"/>
          </a:avLst>
        </a:prstGeom>
        <a:gradFill rotWithShape="0">
          <a:gsLst>
            <a:gs pos="0">
              <a:schemeClr val="accent4">
                <a:shade val="90000"/>
                <a:hueOff val="-211389"/>
                <a:satOff val="0"/>
                <a:lumOff val="13011"/>
                <a:alphaOff val="-16667"/>
                <a:satMod val="103000"/>
                <a:lumMod val="102000"/>
                <a:tint val="94000"/>
              </a:schemeClr>
            </a:gs>
            <a:gs pos="50000">
              <a:schemeClr val="accent4">
                <a:shade val="90000"/>
                <a:hueOff val="-211389"/>
                <a:satOff val="0"/>
                <a:lumOff val="13011"/>
                <a:alphaOff val="-16667"/>
                <a:satMod val="110000"/>
                <a:lumMod val="100000"/>
                <a:shade val="100000"/>
              </a:schemeClr>
            </a:gs>
            <a:gs pos="100000">
              <a:schemeClr val="accent4">
                <a:shade val="90000"/>
                <a:hueOff val="-211389"/>
                <a:satOff val="0"/>
                <a:lumOff val="13011"/>
                <a:alphaOff val="-16667"/>
                <a:lumMod val="99000"/>
                <a:satMod val="120000"/>
                <a:shade val="78000"/>
              </a:schemeClr>
            </a:gs>
          </a:gsLst>
          <a:lin ang="5400000" scaled="0"/>
        </a:gradFill>
        <a:ln w="6350" cap="flat" cmpd="sng" algn="ctr">
          <a:solidFill>
            <a:schemeClr val="l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ro-RO" sz="1400" kern="1200" dirty="0">
              <a:solidFill>
                <a:schemeClr val="tx2">
                  <a:lumMod val="50000"/>
                </a:schemeClr>
              </a:solidFill>
            </a:rPr>
            <a:t>Atunci </a:t>
          </a:r>
          <a:r>
            <a:rPr lang="ro-RO" sz="1400" b="1" kern="1200" dirty="0">
              <a:solidFill>
                <a:schemeClr val="tx2">
                  <a:lumMod val="50000"/>
                </a:schemeClr>
              </a:solidFill>
            </a:rPr>
            <a:t>când modificarea a devenit necesară în urma unor circumstanțe imprevizibile </a:t>
          </a:r>
          <a:r>
            <a:rPr lang="ro-RO" sz="1400" kern="1200" dirty="0">
              <a:solidFill>
                <a:schemeClr val="tx2">
                  <a:lumMod val="50000"/>
                </a:schemeClr>
              </a:solidFill>
            </a:rPr>
            <a:t>și sunt îndeplinite alte condiții: </a:t>
          </a:r>
          <a:r>
            <a:rPr lang="ro-RO" sz="1400" b="1" kern="1200" dirty="0">
              <a:solidFill>
                <a:schemeClr val="tx2">
                  <a:lumMod val="50000"/>
                </a:schemeClr>
              </a:solidFill>
            </a:rPr>
            <a:t>a) modificarea nu afectează natura generală a contractului; b) creșterea prețului nu depășește 15% din valoarea contractului de achiziții/acordului-cadru inițial;</a:t>
          </a:r>
          <a:endParaRPr lang="ru-RU" sz="1400" kern="1200" dirty="0">
            <a:solidFill>
              <a:schemeClr val="tx2">
                <a:lumMod val="50000"/>
              </a:schemeClr>
            </a:solidFill>
          </a:endParaRPr>
        </a:p>
      </dsp:txBody>
      <dsp:txXfrm>
        <a:off x="1798839" y="2528913"/>
        <a:ext cx="9200566" cy="626737"/>
      </dsp:txXfrm>
    </dsp:sp>
    <dsp:sp modelId="{EB685301-64D3-42C0-8004-7E4B09036FA3}">
      <dsp:nvSpPr>
        <dsp:cNvPr id="0" name=""/>
        <dsp:cNvSpPr/>
      </dsp:nvSpPr>
      <dsp:spPr>
        <a:xfrm>
          <a:off x="695967" y="3741038"/>
          <a:ext cx="694561" cy="694561"/>
        </a:xfrm>
        <a:prstGeom prst="roundRect">
          <a:avLst>
            <a:gd name="adj" fmla="val 1667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0000" r="-20000"/>
          </a:stretch>
        </a:blipFill>
        <a:ln>
          <a:solidFill>
            <a:schemeClr val="bg1">
              <a:lumMod val="95000"/>
            </a:schemeClr>
          </a:solidFill>
        </a:ln>
        <a:effectLst/>
      </dsp:spPr>
      <dsp:style>
        <a:lnRef idx="0">
          <a:scrgbClr r="0" g="0" b="0"/>
        </a:lnRef>
        <a:fillRef idx="3">
          <a:scrgbClr r="0" g="0" b="0"/>
        </a:fillRef>
        <a:effectRef idx="2">
          <a:scrgbClr r="0" g="0" b="0"/>
        </a:effectRef>
        <a:fontRef idx="minor">
          <a:schemeClr val="lt1"/>
        </a:fontRef>
      </dsp:style>
    </dsp:sp>
    <dsp:sp modelId="{D265CD2B-BBAB-40CA-9DA7-0355D3A7CD4B}">
      <dsp:nvSpPr>
        <dsp:cNvPr id="0" name=""/>
        <dsp:cNvSpPr/>
      </dsp:nvSpPr>
      <dsp:spPr>
        <a:xfrm>
          <a:off x="1989943" y="3331986"/>
          <a:ext cx="8956370" cy="1601569"/>
        </a:xfrm>
        <a:prstGeom prst="roundRect">
          <a:avLst>
            <a:gd name="adj" fmla="val 16670"/>
          </a:avLst>
        </a:prstGeom>
        <a:gradFill rotWithShape="0">
          <a:gsLst>
            <a:gs pos="0">
              <a:schemeClr val="accent4">
                <a:shade val="90000"/>
                <a:hueOff val="-422779"/>
                <a:satOff val="0"/>
                <a:lumOff val="26023"/>
                <a:alphaOff val="-33333"/>
                <a:satMod val="103000"/>
                <a:lumMod val="102000"/>
                <a:tint val="94000"/>
              </a:schemeClr>
            </a:gs>
            <a:gs pos="50000">
              <a:schemeClr val="accent4">
                <a:shade val="90000"/>
                <a:hueOff val="-422779"/>
                <a:satOff val="0"/>
                <a:lumOff val="26023"/>
                <a:alphaOff val="-33333"/>
                <a:satMod val="110000"/>
                <a:lumMod val="100000"/>
                <a:shade val="100000"/>
              </a:schemeClr>
            </a:gs>
            <a:gs pos="100000">
              <a:schemeClr val="accent4">
                <a:shade val="90000"/>
                <a:hueOff val="-422779"/>
                <a:satOff val="0"/>
                <a:lumOff val="26023"/>
                <a:alphaOff val="-33333"/>
                <a:lumMod val="99000"/>
                <a:satMod val="120000"/>
                <a:shade val="78000"/>
              </a:schemeClr>
            </a:gs>
          </a:gsLst>
          <a:lin ang="5400000" scaled="0"/>
        </a:gradFill>
        <a:ln w="6350" cap="flat" cmpd="sng" algn="ctr">
          <a:solidFill>
            <a:schemeClr val="l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ro-RO" sz="1400" kern="1200" dirty="0">
              <a:solidFill>
                <a:schemeClr val="tx2">
                  <a:lumMod val="50000"/>
                </a:schemeClr>
              </a:solidFill>
            </a:rPr>
            <a:t>Atunci </a:t>
          </a:r>
          <a:r>
            <a:rPr lang="ro-RO" sz="1400" b="1" kern="1200" dirty="0">
              <a:solidFill>
                <a:schemeClr val="tx2">
                  <a:lumMod val="50000"/>
                </a:schemeClr>
              </a:solidFill>
            </a:rPr>
            <a:t>când contractul încheiat inițial este înlocuit cu un nou contractant. </a:t>
          </a:r>
          <a:r>
            <a:rPr lang="ro-RO" sz="1400" kern="1200" dirty="0">
              <a:solidFill>
                <a:schemeClr val="tx2">
                  <a:lumMod val="50000"/>
                </a:schemeClr>
              </a:solidFill>
            </a:rPr>
            <a:t>La fel, îndeplinind următoarele condiții</a:t>
          </a:r>
          <a:r>
            <a:rPr lang="ro-RO" sz="1400" b="1" kern="1200" dirty="0">
              <a:solidFill>
                <a:schemeClr val="tx2">
                  <a:lumMod val="50000"/>
                </a:schemeClr>
              </a:solidFill>
            </a:rPr>
            <a:t>: </a:t>
          </a:r>
          <a:r>
            <a:rPr lang="ro-RO" sz="1400" b="1" i="1" kern="1200" dirty="0">
              <a:solidFill>
                <a:schemeClr val="tx2">
                  <a:lumMod val="50000"/>
                </a:schemeClr>
              </a:solidFill>
            </a:rPr>
            <a:t>a) drepturile și obligațiile contractantului inițial sunt preluate</a:t>
          </a:r>
          <a:r>
            <a:rPr lang="ro-RO" sz="1400" i="1" kern="1200" dirty="0">
              <a:solidFill>
                <a:schemeClr val="tx2">
                  <a:lumMod val="50000"/>
                </a:schemeClr>
              </a:solidFill>
            </a:rPr>
            <a:t>, ca urmare a unei succesiuni universale sau cu titlul universal în cadrul procesului de reorganizarea, fuzionare sau divizare; b</a:t>
          </a:r>
          <a:r>
            <a:rPr lang="ro-RO" sz="1400" b="1" i="1" kern="1200" dirty="0">
              <a:solidFill>
                <a:schemeClr val="tx2">
                  <a:lumMod val="50000"/>
                </a:schemeClr>
              </a:solidFill>
            </a:rPr>
            <a:t>) la încetarea anticipată al contractului de achiziții sectoriale/acordului-cadrul</a:t>
          </a:r>
          <a:r>
            <a:rPr lang="ro-RO" sz="1400" i="1" kern="1200" dirty="0">
              <a:solidFill>
                <a:schemeClr val="tx2">
                  <a:lumMod val="50000"/>
                </a:schemeClr>
              </a:solidFill>
            </a:rPr>
            <a:t>, contractantul principal cesionează entității contractante contractele încheiate cu subcontractanții săi, ca urmare a  unei clauze de revizuire clare, precise și fără echivoc sau a unei opțiuni stabilite de către entitatea contractantă în documentația de atribuire;</a:t>
          </a:r>
          <a:endParaRPr lang="ru-RU" sz="1400" kern="1200" dirty="0">
            <a:solidFill>
              <a:schemeClr val="tx2">
                <a:lumMod val="50000"/>
              </a:schemeClr>
            </a:solidFill>
          </a:endParaRPr>
        </a:p>
      </dsp:txBody>
      <dsp:txXfrm>
        <a:off x="2068139" y="3410182"/>
        <a:ext cx="8799978" cy="1445177"/>
      </dsp:txXfrm>
    </dsp:sp>
    <dsp:sp modelId="{9C71C240-DB53-4A18-A30A-AE583353990E}">
      <dsp:nvSpPr>
        <dsp:cNvPr id="0" name=""/>
        <dsp:cNvSpPr/>
      </dsp:nvSpPr>
      <dsp:spPr>
        <a:xfrm>
          <a:off x="740783" y="4840519"/>
          <a:ext cx="694561" cy="694561"/>
        </a:xfrm>
        <a:prstGeom prst="roundRect">
          <a:avLst>
            <a:gd name="adj" fmla="val 16670"/>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58000" r="-58000"/>
          </a:stretch>
        </a:blipFill>
        <a:ln>
          <a:noFill/>
        </a:ln>
        <a:effectLst/>
      </dsp:spPr>
      <dsp:style>
        <a:lnRef idx="0">
          <a:scrgbClr r="0" g="0" b="0"/>
        </a:lnRef>
        <a:fillRef idx="3">
          <a:scrgbClr r="0" g="0" b="0"/>
        </a:fillRef>
        <a:effectRef idx="2">
          <a:scrgbClr r="0" g="0" b="0"/>
        </a:effectRef>
        <a:fontRef idx="minor">
          <a:schemeClr val="lt1"/>
        </a:fontRef>
      </dsp:style>
    </dsp:sp>
    <dsp:sp modelId="{14285D9B-0BBE-420B-9A9D-B2F718ADAA21}">
      <dsp:nvSpPr>
        <dsp:cNvPr id="0" name=""/>
        <dsp:cNvSpPr/>
      </dsp:nvSpPr>
      <dsp:spPr>
        <a:xfrm>
          <a:off x="2650962" y="5043755"/>
          <a:ext cx="7865847" cy="400345"/>
        </a:xfrm>
        <a:prstGeom prst="roundRect">
          <a:avLst>
            <a:gd name="adj" fmla="val 16670"/>
          </a:avLst>
        </a:prstGeom>
        <a:gradFill rotWithShape="0">
          <a:gsLst>
            <a:gs pos="0">
              <a:schemeClr val="accent4">
                <a:shade val="90000"/>
                <a:hueOff val="-634168"/>
                <a:satOff val="0"/>
                <a:lumOff val="39034"/>
                <a:alphaOff val="-50000"/>
                <a:satMod val="103000"/>
                <a:lumMod val="102000"/>
                <a:tint val="94000"/>
              </a:schemeClr>
            </a:gs>
            <a:gs pos="50000">
              <a:schemeClr val="accent4">
                <a:shade val="90000"/>
                <a:hueOff val="-634168"/>
                <a:satOff val="0"/>
                <a:lumOff val="39034"/>
                <a:alphaOff val="-50000"/>
                <a:satMod val="110000"/>
                <a:lumMod val="100000"/>
                <a:shade val="100000"/>
              </a:schemeClr>
            </a:gs>
            <a:gs pos="100000">
              <a:schemeClr val="accent4">
                <a:shade val="90000"/>
                <a:hueOff val="-634168"/>
                <a:satOff val="0"/>
                <a:lumOff val="39034"/>
                <a:alphaOff val="-50000"/>
                <a:lumMod val="99000"/>
                <a:satMod val="120000"/>
                <a:shade val="78000"/>
              </a:schemeClr>
            </a:gs>
          </a:gsLst>
          <a:lin ang="5400000" scaled="0"/>
        </a:gradFill>
        <a:ln w="6350" cap="flat" cmpd="sng" algn="ctr">
          <a:solidFill>
            <a:schemeClr val="l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ro-RO" sz="1400" kern="1200" dirty="0">
              <a:solidFill>
                <a:schemeClr val="tx2">
                  <a:lumMod val="50000"/>
                </a:schemeClr>
              </a:solidFill>
            </a:rPr>
            <a:t>Atunci </a:t>
          </a:r>
          <a:r>
            <a:rPr lang="ro-RO" sz="1400" b="1" kern="1200" dirty="0">
              <a:solidFill>
                <a:schemeClr val="tx2">
                  <a:lumMod val="50000"/>
                </a:schemeClr>
              </a:solidFill>
            </a:rPr>
            <a:t>când modificările, indiferent de valoarea lor, nu sunt substanțiale.</a:t>
          </a:r>
          <a:endParaRPr lang="ru-RU" sz="1400" kern="1200" dirty="0">
            <a:solidFill>
              <a:schemeClr val="tx2">
                <a:lumMod val="50000"/>
              </a:schemeClr>
            </a:solidFill>
          </a:endParaRPr>
        </a:p>
      </dsp:txBody>
      <dsp:txXfrm>
        <a:off x="2670509" y="5063302"/>
        <a:ext cx="7826753" cy="36125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76F0D6-996F-4040-8F61-6E719B504D13}" type="datetimeFigureOut">
              <a:rPr lang="ru-RU" smtClean="0"/>
              <a:pPr/>
              <a:t>25.06.2021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C402FF-6282-48B7-A863-C1354F76D593}" type="slidenum">
              <a:rPr lang="ru-RU" smtClean="0"/>
              <a:pPr/>
              <a:t>‹#›</a:t>
            </a:fld>
            <a:endParaRPr lang="ru-RU"/>
          </a:p>
        </p:txBody>
      </p:sp>
    </p:spTree>
    <p:extLst>
      <p:ext uri="{BB962C8B-B14F-4D97-AF65-F5344CB8AC3E}">
        <p14:creationId xmlns:p14="http://schemas.microsoft.com/office/powerpoint/2010/main" val="743462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3386118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3562457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3211055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239245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653876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557052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42610674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058082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135370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0912042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989931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519339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5411098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2218703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4036330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3445833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3559896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647114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258330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596396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547959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636878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2684012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4073940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2964865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80C55CAF-3B9B-41B3-9E45-32289AD2AC34}" type="datetimeFigureOut">
              <a:rPr lang="ru-RU" smtClean="0"/>
              <a:pPr/>
              <a:t>25.06.2021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0CC966-FD57-47FE-925A-C2D4F94E1C48}" type="slidenum">
              <a:rPr lang="ru-RU" smtClean="0"/>
              <a:pPr/>
              <a:t>‹#›</a:t>
            </a:fld>
            <a:endParaRPr lang="ru-RU"/>
          </a:p>
        </p:txBody>
      </p:sp>
    </p:spTree>
    <p:extLst>
      <p:ext uri="{BB962C8B-B14F-4D97-AF65-F5344CB8AC3E}">
        <p14:creationId xmlns:p14="http://schemas.microsoft.com/office/powerpoint/2010/main" val="2774430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0C55CAF-3B9B-41B3-9E45-32289AD2AC34}" type="datetimeFigureOut">
              <a:rPr lang="ru-RU" smtClean="0"/>
              <a:pPr/>
              <a:t>25.06.2021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0CC966-FD57-47FE-925A-C2D4F94E1C48}" type="slidenum">
              <a:rPr lang="ru-RU" smtClean="0"/>
              <a:pPr/>
              <a:t>‹#›</a:t>
            </a:fld>
            <a:endParaRPr lang="ru-RU"/>
          </a:p>
        </p:txBody>
      </p:sp>
    </p:spTree>
    <p:extLst>
      <p:ext uri="{BB962C8B-B14F-4D97-AF65-F5344CB8AC3E}">
        <p14:creationId xmlns:p14="http://schemas.microsoft.com/office/powerpoint/2010/main" val="4250146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0C55CAF-3B9B-41B3-9E45-32289AD2AC34}" type="datetimeFigureOut">
              <a:rPr lang="ru-RU" smtClean="0"/>
              <a:pPr/>
              <a:t>25.06.2021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0CC966-FD57-47FE-925A-C2D4F94E1C48}" type="slidenum">
              <a:rPr lang="ru-RU" smtClean="0"/>
              <a:pPr/>
              <a:t>‹#›</a:t>
            </a:fld>
            <a:endParaRPr lang="ru-RU"/>
          </a:p>
        </p:txBody>
      </p:sp>
    </p:spTree>
    <p:extLst>
      <p:ext uri="{BB962C8B-B14F-4D97-AF65-F5344CB8AC3E}">
        <p14:creationId xmlns:p14="http://schemas.microsoft.com/office/powerpoint/2010/main" val="34113942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12192000" cy="1179288"/>
          </a:xfrm>
          <a:prstGeom prst="rect">
            <a:avLst/>
          </a:prstGeom>
        </p:spPr>
        <p:txBody>
          <a:bodyPr anchor="ctr"/>
          <a:lstStyle>
            <a:lvl1pPr algn="ctr">
              <a:defRPr>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Tree>
    <p:extLst>
      <p:ext uri="{BB962C8B-B14F-4D97-AF65-F5344CB8AC3E}">
        <p14:creationId xmlns:p14="http://schemas.microsoft.com/office/powerpoint/2010/main" val="33015989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563" y="0"/>
            <a:ext cx="10032437" cy="1179288"/>
          </a:xfrm>
          <a:prstGeom prst="rect">
            <a:avLst/>
          </a:prstGeom>
        </p:spPr>
        <p:txBody>
          <a:bodyPr anchor="ctr"/>
          <a:lstStyle>
            <a:lvl1pPr algn="l">
              <a:defRPr>
                <a:solidFill>
                  <a:schemeClr val="tx1">
                    <a:lumMod val="75000"/>
                    <a:lumOff val="25000"/>
                  </a:schemeClr>
                </a:solidFill>
                <a:latin typeface="+mj-lt"/>
                <a:cs typeface="Arial" pitchFamily="34" charset="0"/>
              </a:defRPr>
            </a:lvl1pPr>
          </a:lstStyle>
          <a:p>
            <a:r>
              <a:rPr lang="en-US" altLang="ko-KR" dirty="0"/>
              <a:t>Free PPT _ Click to add title</a:t>
            </a:r>
            <a:endParaRPr lang="ko-KR" altLang="en-US" dirty="0"/>
          </a:p>
        </p:txBody>
      </p:sp>
    </p:spTree>
    <p:extLst>
      <p:ext uri="{BB962C8B-B14F-4D97-AF65-F5344CB8AC3E}">
        <p14:creationId xmlns:p14="http://schemas.microsoft.com/office/powerpoint/2010/main" val="39866382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9_Images &amp; Contents Layout">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E6163A38-FF1F-4D4D-BD61-25510A4F4A10}"/>
              </a:ext>
            </a:extLst>
          </p:cNvPr>
          <p:cNvSpPr/>
          <p:nvPr userDrawn="1"/>
        </p:nvSpPr>
        <p:spPr>
          <a:xfrm>
            <a:off x="152400" y="-1"/>
            <a:ext cx="6562726" cy="6858001"/>
          </a:xfrm>
          <a:custGeom>
            <a:avLst/>
            <a:gdLst>
              <a:gd name="connsiteX0" fmla="*/ 0 w 6543676"/>
              <a:gd name="connsiteY0" fmla="*/ 0 h 6858001"/>
              <a:gd name="connsiteX1" fmla="*/ 4981576 w 6543676"/>
              <a:gd name="connsiteY1" fmla="*/ 0 h 6858001"/>
              <a:gd name="connsiteX2" fmla="*/ 6543676 w 6543676"/>
              <a:gd name="connsiteY2" fmla="*/ 1638300 h 6858001"/>
              <a:gd name="connsiteX3" fmla="*/ 5140390 w 6543676"/>
              <a:gd name="connsiteY3" fmla="*/ 6545233 h 6858001"/>
              <a:gd name="connsiteX4" fmla="*/ 5134165 w 6543676"/>
              <a:gd name="connsiteY4" fmla="*/ 6858001 h 6858001"/>
              <a:gd name="connsiteX5" fmla="*/ 552 w 6543676"/>
              <a:gd name="connsiteY5" fmla="*/ 6858001 h 6858001"/>
              <a:gd name="connsiteX6" fmla="*/ 0 w 6543676"/>
              <a:gd name="connsiteY6" fmla="*/ 6858000 h 6858001"/>
              <a:gd name="connsiteX0" fmla="*/ 0 w 6562726"/>
              <a:gd name="connsiteY0" fmla="*/ 0 h 6858001"/>
              <a:gd name="connsiteX1" fmla="*/ 4981576 w 6562726"/>
              <a:gd name="connsiteY1" fmla="*/ 0 h 6858001"/>
              <a:gd name="connsiteX2" fmla="*/ 6562726 w 6562726"/>
              <a:gd name="connsiteY2" fmla="*/ 1638300 h 6858001"/>
              <a:gd name="connsiteX3" fmla="*/ 5140390 w 6562726"/>
              <a:gd name="connsiteY3" fmla="*/ 6545233 h 6858001"/>
              <a:gd name="connsiteX4" fmla="*/ 5134165 w 6562726"/>
              <a:gd name="connsiteY4" fmla="*/ 6858001 h 6858001"/>
              <a:gd name="connsiteX5" fmla="*/ 552 w 6562726"/>
              <a:gd name="connsiteY5" fmla="*/ 6858001 h 6858001"/>
              <a:gd name="connsiteX6" fmla="*/ 0 w 6562726"/>
              <a:gd name="connsiteY6" fmla="*/ 6858000 h 6858001"/>
              <a:gd name="connsiteX7" fmla="*/ 0 w 6562726"/>
              <a:gd name="connsiteY7" fmla="*/ 0 h 6858001"/>
              <a:gd name="connsiteX0" fmla="*/ 0 w 6562726"/>
              <a:gd name="connsiteY0" fmla="*/ 0 h 6858001"/>
              <a:gd name="connsiteX1" fmla="*/ 4981576 w 6562726"/>
              <a:gd name="connsiteY1" fmla="*/ 0 h 6858001"/>
              <a:gd name="connsiteX2" fmla="*/ 6562726 w 6562726"/>
              <a:gd name="connsiteY2" fmla="*/ 1638300 h 6858001"/>
              <a:gd name="connsiteX3" fmla="*/ 5140390 w 6562726"/>
              <a:gd name="connsiteY3" fmla="*/ 6545233 h 6858001"/>
              <a:gd name="connsiteX4" fmla="*/ 5134165 w 6562726"/>
              <a:gd name="connsiteY4" fmla="*/ 6858001 h 6858001"/>
              <a:gd name="connsiteX5" fmla="*/ 552 w 6562726"/>
              <a:gd name="connsiteY5" fmla="*/ 6858001 h 6858001"/>
              <a:gd name="connsiteX6" fmla="*/ 0 w 6562726"/>
              <a:gd name="connsiteY6" fmla="*/ 6858000 h 6858001"/>
              <a:gd name="connsiteX7" fmla="*/ 0 w 6562726"/>
              <a:gd name="connsiteY7"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62726" h="6858001">
                <a:moveTo>
                  <a:pt x="0" y="0"/>
                </a:moveTo>
                <a:lnTo>
                  <a:pt x="4981576" y="0"/>
                </a:lnTo>
                <a:cubicBezTo>
                  <a:pt x="5006977" y="371475"/>
                  <a:pt x="5765801" y="1114425"/>
                  <a:pt x="6562726" y="1638300"/>
                </a:cubicBezTo>
                <a:cubicBezTo>
                  <a:pt x="5759055" y="2900363"/>
                  <a:pt x="5204223" y="4907496"/>
                  <a:pt x="5140390" y="6545233"/>
                </a:cubicBezTo>
                <a:lnTo>
                  <a:pt x="5134165" y="6858001"/>
                </a:lnTo>
                <a:lnTo>
                  <a:pt x="552" y="6858001"/>
                </a:lnTo>
                <a:lnTo>
                  <a:pt x="0" y="6858000"/>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자유형: 도형 4">
            <a:extLst>
              <a:ext uri="{FF2B5EF4-FFF2-40B4-BE49-F238E27FC236}">
                <a16:creationId xmlns:a16="http://schemas.microsoft.com/office/drawing/2014/main" id="{35A586F4-88B7-45EE-9708-47716F743070}"/>
              </a:ext>
            </a:extLst>
          </p:cNvPr>
          <p:cNvSpPr/>
          <p:nvPr userDrawn="1"/>
        </p:nvSpPr>
        <p:spPr>
          <a:xfrm flipV="1">
            <a:off x="152400" y="-1"/>
            <a:ext cx="6238876" cy="6848475"/>
          </a:xfrm>
          <a:custGeom>
            <a:avLst/>
            <a:gdLst>
              <a:gd name="connsiteX0" fmla="*/ 0 w 6238876"/>
              <a:gd name="connsiteY0" fmla="*/ 0 h 6858000"/>
              <a:gd name="connsiteX1" fmla="*/ 4819651 w 6238876"/>
              <a:gd name="connsiteY1" fmla="*/ 0 h 6858000"/>
              <a:gd name="connsiteX2" fmla="*/ 6238876 w 6238876"/>
              <a:gd name="connsiteY2" fmla="*/ 5229225 h 6858000"/>
              <a:gd name="connsiteX3" fmla="*/ 4819651 w 6238876"/>
              <a:gd name="connsiteY3" fmla="*/ 6858000 h 6858000"/>
              <a:gd name="connsiteX4" fmla="*/ 0 w 6238876"/>
              <a:gd name="connsiteY4" fmla="*/ 6858000 h 6858000"/>
              <a:gd name="connsiteX0" fmla="*/ 0 w 6238876"/>
              <a:gd name="connsiteY0" fmla="*/ 0 h 6858000"/>
              <a:gd name="connsiteX1" fmla="*/ 4819651 w 6238876"/>
              <a:gd name="connsiteY1" fmla="*/ 0 h 6858000"/>
              <a:gd name="connsiteX2" fmla="*/ 6238876 w 6238876"/>
              <a:gd name="connsiteY2" fmla="*/ 5229225 h 6858000"/>
              <a:gd name="connsiteX3" fmla="*/ 4819651 w 6238876"/>
              <a:gd name="connsiteY3" fmla="*/ 6858000 h 6858000"/>
              <a:gd name="connsiteX4" fmla="*/ 0 w 6238876"/>
              <a:gd name="connsiteY4" fmla="*/ 6858000 h 6858000"/>
              <a:gd name="connsiteX5" fmla="*/ 0 w 6238876"/>
              <a:gd name="connsiteY5" fmla="*/ 0 h 6858000"/>
              <a:gd name="connsiteX0" fmla="*/ 0 w 6238876"/>
              <a:gd name="connsiteY0" fmla="*/ 0 h 6858000"/>
              <a:gd name="connsiteX1" fmla="*/ 4819651 w 6238876"/>
              <a:gd name="connsiteY1" fmla="*/ 0 h 6858000"/>
              <a:gd name="connsiteX2" fmla="*/ 6238876 w 6238876"/>
              <a:gd name="connsiteY2" fmla="*/ 5229225 h 6858000"/>
              <a:gd name="connsiteX3" fmla="*/ 4819651 w 6238876"/>
              <a:gd name="connsiteY3" fmla="*/ 6858000 h 6858000"/>
              <a:gd name="connsiteX4" fmla="*/ 0 w 6238876"/>
              <a:gd name="connsiteY4" fmla="*/ 6858000 h 6858000"/>
              <a:gd name="connsiteX5" fmla="*/ 0 w 6238876"/>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38876" h="6858000">
                <a:moveTo>
                  <a:pt x="0" y="0"/>
                </a:moveTo>
                <a:lnTo>
                  <a:pt x="4819651" y="0"/>
                </a:lnTo>
                <a:cubicBezTo>
                  <a:pt x="4819651" y="1689100"/>
                  <a:pt x="5153027" y="4273550"/>
                  <a:pt x="6238876" y="5229225"/>
                </a:cubicBezTo>
                <a:cubicBezTo>
                  <a:pt x="5286376" y="5778500"/>
                  <a:pt x="4883152" y="6283325"/>
                  <a:pt x="4819651" y="6858000"/>
                </a:cubicBezTo>
                <a:lnTo>
                  <a:pt x="0" y="6858000"/>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7" name="직선 연결선 6">
            <a:extLst>
              <a:ext uri="{FF2B5EF4-FFF2-40B4-BE49-F238E27FC236}">
                <a16:creationId xmlns:a16="http://schemas.microsoft.com/office/drawing/2014/main" id="{E34B3B3A-542A-46E1-A720-8928C9B91FC2}"/>
              </a:ext>
            </a:extLst>
          </p:cNvPr>
          <p:cNvCxnSpPr>
            <a:cxnSpLocks/>
          </p:cNvCxnSpPr>
          <p:nvPr userDrawn="1"/>
        </p:nvCxnSpPr>
        <p:spPr>
          <a:xfrm>
            <a:off x="6238876" y="1638302"/>
            <a:ext cx="5953124"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6" name="그림 개체 틀 15">
            <a:extLst>
              <a:ext uri="{FF2B5EF4-FFF2-40B4-BE49-F238E27FC236}">
                <a16:creationId xmlns:a16="http://schemas.microsoft.com/office/drawing/2014/main" id="{F31766EE-B13B-4F0C-AAE1-FB140846B864}"/>
              </a:ext>
            </a:extLst>
          </p:cNvPr>
          <p:cNvSpPr>
            <a:spLocks noGrp="1"/>
          </p:cNvSpPr>
          <p:nvPr>
            <p:ph type="pic" sz="quarter" idx="10" hasCustomPrompt="1"/>
          </p:nvPr>
        </p:nvSpPr>
        <p:spPr>
          <a:xfrm>
            <a:off x="0" y="0"/>
            <a:ext cx="6543676" cy="6867525"/>
          </a:xfrm>
          <a:custGeom>
            <a:avLst/>
            <a:gdLst>
              <a:gd name="connsiteX0" fmla="*/ 0 w 6238876"/>
              <a:gd name="connsiteY0" fmla="*/ 0 h 6858000"/>
              <a:gd name="connsiteX1" fmla="*/ 4819651 w 6238876"/>
              <a:gd name="connsiteY1" fmla="*/ 0 h 6858000"/>
              <a:gd name="connsiteX2" fmla="*/ 6238876 w 6238876"/>
              <a:gd name="connsiteY2" fmla="*/ 1628775 h 6858000"/>
              <a:gd name="connsiteX3" fmla="*/ 4819651 w 6238876"/>
              <a:gd name="connsiteY3" fmla="*/ 6858000 h 6858000"/>
              <a:gd name="connsiteX4" fmla="*/ 0 w 6238876"/>
              <a:gd name="connsiteY4" fmla="*/ 6858000 h 6858000"/>
              <a:gd name="connsiteX0" fmla="*/ 0 w 6543676"/>
              <a:gd name="connsiteY0" fmla="*/ 0 h 6858000"/>
              <a:gd name="connsiteX1" fmla="*/ 4819651 w 6543676"/>
              <a:gd name="connsiteY1" fmla="*/ 0 h 6858000"/>
              <a:gd name="connsiteX2" fmla="*/ 6543676 w 6543676"/>
              <a:gd name="connsiteY2" fmla="*/ 1638300 h 6858000"/>
              <a:gd name="connsiteX3" fmla="*/ 4819651 w 6543676"/>
              <a:gd name="connsiteY3" fmla="*/ 6858000 h 6858000"/>
              <a:gd name="connsiteX4" fmla="*/ 0 w 6543676"/>
              <a:gd name="connsiteY4" fmla="*/ 6858000 h 6858000"/>
              <a:gd name="connsiteX5" fmla="*/ 0 w 6543676"/>
              <a:gd name="connsiteY5" fmla="*/ 0 h 6858000"/>
              <a:gd name="connsiteX0" fmla="*/ 0 w 6543676"/>
              <a:gd name="connsiteY0" fmla="*/ 0 h 6858000"/>
              <a:gd name="connsiteX1" fmla="*/ 4819651 w 6543676"/>
              <a:gd name="connsiteY1" fmla="*/ 0 h 6858000"/>
              <a:gd name="connsiteX2" fmla="*/ 6543676 w 6543676"/>
              <a:gd name="connsiteY2" fmla="*/ 1638300 h 6858000"/>
              <a:gd name="connsiteX3" fmla="*/ 4819651 w 6543676"/>
              <a:gd name="connsiteY3" fmla="*/ 6858000 h 6858000"/>
              <a:gd name="connsiteX4" fmla="*/ 0 w 6543676"/>
              <a:gd name="connsiteY4" fmla="*/ 6858000 h 6858000"/>
              <a:gd name="connsiteX5" fmla="*/ 0 w 6543676"/>
              <a:gd name="connsiteY5" fmla="*/ 0 h 6858000"/>
              <a:gd name="connsiteX0" fmla="*/ 0 w 6543676"/>
              <a:gd name="connsiteY0" fmla="*/ 0 h 6858000"/>
              <a:gd name="connsiteX1" fmla="*/ 4819651 w 6543676"/>
              <a:gd name="connsiteY1" fmla="*/ 0 h 6858000"/>
              <a:gd name="connsiteX2" fmla="*/ 6543676 w 6543676"/>
              <a:gd name="connsiteY2" fmla="*/ 1638300 h 6858000"/>
              <a:gd name="connsiteX3" fmla="*/ 4819651 w 6543676"/>
              <a:gd name="connsiteY3" fmla="*/ 6858000 h 6858000"/>
              <a:gd name="connsiteX4" fmla="*/ 0 w 6543676"/>
              <a:gd name="connsiteY4" fmla="*/ 6858000 h 6858000"/>
              <a:gd name="connsiteX5" fmla="*/ 0 w 6543676"/>
              <a:gd name="connsiteY5" fmla="*/ 0 h 6858000"/>
              <a:gd name="connsiteX0" fmla="*/ 0 w 6543676"/>
              <a:gd name="connsiteY0" fmla="*/ 0 h 6858000"/>
              <a:gd name="connsiteX1" fmla="*/ 4819651 w 6543676"/>
              <a:gd name="connsiteY1" fmla="*/ 0 h 6858000"/>
              <a:gd name="connsiteX2" fmla="*/ 6543676 w 6543676"/>
              <a:gd name="connsiteY2" fmla="*/ 1638300 h 6858000"/>
              <a:gd name="connsiteX3" fmla="*/ 4819651 w 6543676"/>
              <a:gd name="connsiteY3" fmla="*/ 6858000 h 6858000"/>
              <a:gd name="connsiteX4" fmla="*/ 0 w 6543676"/>
              <a:gd name="connsiteY4" fmla="*/ 6858000 h 6858000"/>
              <a:gd name="connsiteX5" fmla="*/ 0 w 6543676"/>
              <a:gd name="connsiteY5" fmla="*/ 0 h 6858000"/>
              <a:gd name="connsiteX0" fmla="*/ 0 w 6543676"/>
              <a:gd name="connsiteY0" fmla="*/ 0 h 6867525"/>
              <a:gd name="connsiteX1" fmla="*/ 4819651 w 6543676"/>
              <a:gd name="connsiteY1" fmla="*/ 0 h 6867525"/>
              <a:gd name="connsiteX2" fmla="*/ 6543676 w 6543676"/>
              <a:gd name="connsiteY2" fmla="*/ 1638300 h 6867525"/>
              <a:gd name="connsiteX3" fmla="*/ 5219701 w 6543676"/>
              <a:gd name="connsiteY3" fmla="*/ 6867525 h 6867525"/>
              <a:gd name="connsiteX4" fmla="*/ 0 w 6543676"/>
              <a:gd name="connsiteY4" fmla="*/ 6858000 h 6867525"/>
              <a:gd name="connsiteX5" fmla="*/ 0 w 6543676"/>
              <a:gd name="connsiteY5" fmla="*/ 0 h 6867525"/>
              <a:gd name="connsiteX0" fmla="*/ 0 w 6543676"/>
              <a:gd name="connsiteY0" fmla="*/ 0 h 6867525"/>
              <a:gd name="connsiteX1" fmla="*/ 4981576 w 6543676"/>
              <a:gd name="connsiteY1" fmla="*/ 19050 h 6867525"/>
              <a:gd name="connsiteX2" fmla="*/ 6543676 w 6543676"/>
              <a:gd name="connsiteY2" fmla="*/ 1638300 h 6867525"/>
              <a:gd name="connsiteX3" fmla="*/ 5219701 w 6543676"/>
              <a:gd name="connsiteY3" fmla="*/ 6867525 h 6867525"/>
              <a:gd name="connsiteX4" fmla="*/ 0 w 6543676"/>
              <a:gd name="connsiteY4" fmla="*/ 6858000 h 6867525"/>
              <a:gd name="connsiteX5" fmla="*/ 0 w 6543676"/>
              <a:gd name="connsiteY5" fmla="*/ 0 h 6867525"/>
              <a:gd name="connsiteX0" fmla="*/ 0 w 6543676"/>
              <a:gd name="connsiteY0" fmla="*/ 0 h 6867525"/>
              <a:gd name="connsiteX1" fmla="*/ 4981576 w 6543676"/>
              <a:gd name="connsiteY1" fmla="*/ 0 h 6867525"/>
              <a:gd name="connsiteX2" fmla="*/ 6543676 w 6543676"/>
              <a:gd name="connsiteY2" fmla="*/ 1638300 h 6867525"/>
              <a:gd name="connsiteX3" fmla="*/ 5219701 w 6543676"/>
              <a:gd name="connsiteY3" fmla="*/ 6867525 h 6867525"/>
              <a:gd name="connsiteX4" fmla="*/ 0 w 6543676"/>
              <a:gd name="connsiteY4" fmla="*/ 6858000 h 6867525"/>
              <a:gd name="connsiteX5" fmla="*/ 0 w 6543676"/>
              <a:gd name="connsiteY5" fmla="*/ 0 h 6867525"/>
              <a:gd name="connsiteX0" fmla="*/ 0 w 6543676"/>
              <a:gd name="connsiteY0" fmla="*/ 0 h 6867525"/>
              <a:gd name="connsiteX1" fmla="*/ 4981576 w 6543676"/>
              <a:gd name="connsiteY1" fmla="*/ 0 h 6867525"/>
              <a:gd name="connsiteX2" fmla="*/ 6543676 w 6543676"/>
              <a:gd name="connsiteY2" fmla="*/ 1638300 h 6867525"/>
              <a:gd name="connsiteX3" fmla="*/ 5133976 w 6543676"/>
              <a:gd name="connsiteY3" fmla="*/ 6867525 h 6867525"/>
              <a:gd name="connsiteX4" fmla="*/ 0 w 6543676"/>
              <a:gd name="connsiteY4" fmla="*/ 6858000 h 6867525"/>
              <a:gd name="connsiteX5" fmla="*/ 0 w 6543676"/>
              <a:gd name="connsiteY5" fmla="*/ 0 h 686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676" h="6867525">
                <a:moveTo>
                  <a:pt x="0" y="0"/>
                </a:moveTo>
                <a:lnTo>
                  <a:pt x="4981576" y="0"/>
                </a:lnTo>
                <a:cubicBezTo>
                  <a:pt x="5006977" y="371475"/>
                  <a:pt x="5699126" y="1152525"/>
                  <a:pt x="6543676" y="1638300"/>
                </a:cubicBezTo>
                <a:cubicBezTo>
                  <a:pt x="5686427" y="2984500"/>
                  <a:pt x="5133976" y="5178425"/>
                  <a:pt x="5133976" y="6867525"/>
                </a:cubicBezTo>
                <a:lnTo>
                  <a:pt x="0" y="6858000"/>
                </a:lnTo>
                <a:lnTo>
                  <a:pt x="0" y="0"/>
                </a:ln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6768079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0C55CAF-3B9B-41B3-9E45-32289AD2AC34}" type="datetimeFigureOut">
              <a:rPr lang="ru-RU" smtClean="0"/>
              <a:pPr/>
              <a:t>25.06.2021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0CC966-FD57-47FE-925A-C2D4F94E1C48}" type="slidenum">
              <a:rPr lang="ru-RU" smtClean="0"/>
              <a:pPr/>
              <a:t>‹#›</a:t>
            </a:fld>
            <a:endParaRPr lang="ru-RU"/>
          </a:p>
        </p:txBody>
      </p:sp>
    </p:spTree>
    <p:extLst>
      <p:ext uri="{BB962C8B-B14F-4D97-AF65-F5344CB8AC3E}">
        <p14:creationId xmlns:p14="http://schemas.microsoft.com/office/powerpoint/2010/main" val="3709799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80C55CAF-3B9B-41B3-9E45-32289AD2AC34}" type="datetimeFigureOut">
              <a:rPr lang="ru-RU" smtClean="0"/>
              <a:pPr/>
              <a:t>25.06.2021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0CC966-FD57-47FE-925A-C2D4F94E1C48}" type="slidenum">
              <a:rPr lang="ru-RU" smtClean="0"/>
              <a:pPr/>
              <a:t>‹#›</a:t>
            </a:fld>
            <a:endParaRPr lang="ru-RU"/>
          </a:p>
        </p:txBody>
      </p:sp>
    </p:spTree>
    <p:extLst>
      <p:ext uri="{BB962C8B-B14F-4D97-AF65-F5344CB8AC3E}">
        <p14:creationId xmlns:p14="http://schemas.microsoft.com/office/powerpoint/2010/main" val="1095476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80C55CAF-3B9B-41B3-9E45-32289AD2AC34}" type="datetimeFigureOut">
              <a:rPr lang="ru-RU" smtClean="0"/>
              <a:pPr/>
              <a:t>25.06.2021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0CC966-FD57-47FE-925A-C2D4F94E1C48}" type="slidenum">
              <a:rPr lang="ru-RU" smtClean="0"/>
              <a:pPr/>
              <a:t>‹#›</a:t>
            </a:fld>
            <a:endParaRPr lang="ru-RU"/>
          </a:p>
        </p:txBody>
      </p:sp>
    </p:spTree>
    <p:extLst>
      <p:ext uri="{BB962C8B-B14F-4D97-AF65-F5344CB8AC3E}">
        <p14:creationId xmlns:p14="http://schemas.microsoft.com/office/powerpoint/2010/main" val="119749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0C55CAF-3B9B-41B3-9E45-32289AD2AC34}" type="datetimeFigureOut">
              <a:rPr lang="ru-RU" smtClean="0"/>
              <a:pPr/>
              <a:t>25.06.2021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E0CC966-FD57-47FE-925A-C2D4F94E1C48}" type="slidenum">
              <a:rPr lang="ru-RU" smtClean="0"/>
              <a:pPr/>
              <a:t>‹#›</a:t>
            </a:fld>
            <a:endParaRPr lang="ru-RU"/>
          </a:p>
        </p:txBody>
      </p:sp>
    </p:spTree>
    <p:extLst>
      <p:ext uri="{BB962C8B-B14F-4D97-AF65-F5344CB8AC3E}">
        <p14:creationId xmlns:p14="http://schemas.microsoft.com/office/powerpoint/2010/main" val="2483921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80C55CAF-3B9B-41B3-9E45-32289AD2AC34}" type="datetimeFigureOut">
              <a:rPr lang="ru-RU" smtClean="0"/>
              <a:pPr/>
              <a:t>25.06.2021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E0CC966-FD57-47FE-925A-C2D4F94E1C48}" type="slidenum">
              <a:rPr lang="ru-RU" smtClean="0"/>
              <a:pPr/>
              <a:t>‹#›</a:t>
            </a:fld>
            <a:endParaRPr lang="ru-RU"/>
          </a:p>
        </p:txBody>
      </p:sp>
    </p:spTree>
    <p:extLst>
      <p:ext uri="{BB962C8B-B14F-4D97-AF65-F5344CB8AC3E}">
        <p14:creationId xmlns:p14="http://schemas.microsoft.com/office/powerpoint/2010/main" val="3256797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0C55CAF-3B9B-41B3-9E45-32289AD2AC34}" type="datetimeFigureOut">
              <a:rPr lang="ru-RU" smtClean="0"/>
              <a:pPr/>
              <a:t>25.06.2021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E0CC966-FD57-47FE-925A-C2D4F94E1C48}" type="slidenum">
              <a:rPr lang="ru-RU" smtClean="0"/>
              <a:pPr/>
              <a:t>‹#›</a:t>
            </a:fld>
            <a:endParaRPr lang="ru-RU"/>
          </a:p>
        </p:txBody>
      </p:sp>
    </p:spTree>
    <p:extLst>
      <p:ext uri="{BB962C8B-B14F-4D97-AF65-F5344CB8AC3E}">
        <p14:creationId xmlns:p14="http://schemas.microsoft.com/office/powerpoint/2010/main" val="1853436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80C55CAF-3B9B-41B3-9E45-32289AD2AC34}" type="datetimeFigureOut">
              <a:rPr lang="ru-RU" smtClean="0"/>
              <a:pPr/>
              <a:t>25.06.2021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0CC966-FD57-47FE-925A-C2D4F94E1C48}" type="slidenum">
              <a:rPr lang="ru-RU" smtClean="0"/>
              <a:pPr/>
              <a:t>‹#›</a:t>
            </a:fld>
            <a:endParaRPr lang="ru-RU"/>
          </a:p>
        </p:txBody>
      </p:sp>
    </p:spTree>
    <p:extLst>
      <p:ext uri="{BB962C8B-B14F-4D97-AF65-F5344CB8AC3E}">
        <p14:creationId xmlns:p14="http://schemas.microsoft.com/office/powerpoint/2010/main" val="3359407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80C55CAF-3B9B-41B3-9E45-32289AD2AC34}" type="datetimeFigureOut">
              <a:rPr lang="ru-RU" smtClean="0"/>
              <a:pPr/>
              <a:t>25.06.2021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0CC966-FD57-47FE-925A-C2D4F94E1C48}" type="slidenum">
              <a:rPr lang="ru-RU" smtClean="0"/>
              <a:pPr/>
              <a:t>‹#›</a:t>
            </a:fld>
            <a:endParaRPr lang="ru-RU"/>
          </a:p>
        </p:txBody>
      </p:sp>
    </p:spTree>
    <p:extLst>
      <p:ext uri="{BB962C8B-B14F-4D97-AF65-F5344CB8AC3E}">
        <p14:creationId xmlns:p14="http://schemas.microsoft.com/office/powerpoint/2010/main" val="2808252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55CAF-3B9B-41B3-9E45-32289AD2AC34}" type="datetimeFigureOut">
              <a:rPr lang="ru-RU" smtClean="0"/>
              <a:pPr/>
              <a:t>25.06.2021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0CC966-FD57-47FE-925A-C2D4F94E1C48}" type="slidenum">
              <a:rPr lang="ru-RU" smtClean="0"/>
              <a:pPr/>
              <a:t>‹#›</a:t>
            </a:fld>
            <a:endParaRPr lang="ru-RU"/>
          </a:p>
        </p:txBody>
      </p:sp>
    </p:spTree>
    <p:extLst>
      <p:ext uri="{BB962C8B-B14F-4D97-AF65-F5344CB8AC3E}">
        <p14:creationId xmlns:p14="http://schemas.microsoft.com/office/powerpoint/2010/main" val="24832694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7.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9.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0.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mf.gov.md/ro/content/proiectul-hg-pentru-aprobarea-regulamentului-cu-privire-la-achizi%C8%9Biile-publice-de-valoare"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3.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4.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5.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6.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7.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8.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9.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themeOverride" Target="../theme/themeOverride20.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8.png"/><Relationship Id="rId9" Type="http://schemas.microsoft.com/office/2007/relationships/diagramDrawing" Target="../diagrams/drawing1.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4.xml"/><Relationship Id="rId1" Type="http://schemas.openxmlformats.org/officeDocument/2006/relationships/themeOverride" Target="../theme/themeOverride22.xml"/><Relationship Id="rId5" Type="http://schemas.openxmlformats.org/officeDocument/2006/relationships/image" Target="../media/image29.jpe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3.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4.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5.xml"/><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6.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7.xml"/><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8.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9.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0.xml"/><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31.jpeg"/><Relationship Id="rId9" Type="http://schemas.microsoft.com/office/2007/relationships/diagramDrawing" Target="../diagrams/drawing3.xml"/></Relationships>
</file>

<file path=ppt/slides/_rels/slide53.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png"/><Relationship Id="rId7" Type="http://schemas.openxmlformats.org/officeDocument/2006/relationships/diagramQuickStyle" Target="../diagrams/quickStyle4.xm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32.png"/><Relationship Id="rId9" Type="http://schemas.microsoft.com/office/2007/relationships/diagramDrawing" Target="../diagrams/drawing4.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5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1.xml"/><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2.xml"/><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3.xml"/><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4.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5.xml"/><Relationship Id="rId4"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6.xml"/><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7.xml"/><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8.xml"/><Relationship Id="rId4" Type="http://schemas.openxmlformats.org/officeDocument/2006/relationships/image" Target="../media/image3.png"/></Relationships>
</file>

<file path=ppt/slides/_rels/slide6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9.xml"/><Relationship Id="rId4" Type="http://schemas.openxmlformats.org/officeDocument/2006/relationships/image" Target="../media/image3.png"/></Relationships>
</file>

<file path=ppt/slides/_rels/slide6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0.xml"/><Relationship Id="rId4" Type="http://schemas.openxmlformats.org/officeDocument/2006/relationships/image" Target="../media/image3.png"/></Relationships>
</file>

<file path=ppt/slides/_rels/slide6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1.xml"/><Relationship Id="rId4"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2.xml"/><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3.xml"/><Relationship Id="rId4" Type="http://schemas.openxmlformats.org/officeDocument/2006/relationships/image" Target="../media/image3.png"/></Relationships>
</file>

<file path=ppt/slides/_rels/slide6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4.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5.xml"/><Relationship Id="rId4" Type="http://schemas.openxmlformats.org/officeDocument/2006/relationships/image" Target="../media/image3.png"/></Relationships>
</file>

<file path=ppt/slides/_rels/slide7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6.xml"/><Relationship Id="rId4" Type="http://schemas.openxmlformats.org/officeDocument/2006/relationships/image" Target="../media/image3.png"/></Relationships>
</file>

<file path=ppt/slides/_rels/slide7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7.xml"/><Relationship Id="rId4" Type="http://schemas.openxmlformats.org/officeDocument/2006/relationships/image" Target="../media/image3.png"/></Relationships>
</file>

<file path=ppt/slides/_rels/slide7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8.xml"/><Relationship Id="rId4" Type="http://schemas.openxmlformats.org/officeDocument/2006/relationships/image" Target="../media/image3.png"/></Relationships>
</file>

<file path=ppt/slides/_rels/slide7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9.xml"/><Relationship Id="rId4" Type="http://schemas.openxmlformats.org/officeDocument/2006/relationships/image" Target="../media/image3.png"/></Relationships>
</file>

<file path=ppt/slides/_rels/slide7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50.xml"/><Relationship Id="rId4" Type="http://schemas.openxmlformats.org/officeDocument/2006/relationships/image" Target="../media/image3.png"/></Relationships>
</file>

<file path=ppt/slides/_rels/slide7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51.xml"/><Relationship Id="rId4" Type="http://schemas.openxmlformats.org/officeDocument/2006/relationships/image" Target="../media/image3.png"/></Relationships>
</file>

<file path=ppt/slides/_rels/slide7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52.xml"/><Relationship Id="rId4" Type="http://schemas.openxmlformats.org/officeDocument/2006/relationships/image" Target="../media/image3.png"/></Relationships>
</file>

<file path=ppt/slides/_rels/slide7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53.xml"/><Relationship Id="rId4" Type="http://schemas.openxmlformats.org/officeDocument/2006/relationships/image" Target="../media/image3.png"/></Relationships>
</file>

<file path=ppt/slides/_rels/slide7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54.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8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55.xml"/><Relationship Id="rId4" Type="http://schemas.openxmlformats.org/officeDocument/2006/relationships/image" Target="../media/image3.png"/></Relationships>
</file>

<file path=ppt/slides/_rels/slide8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56.xml"/><Relationship Id="rId4" Type="http://schemas.openxmlformats.org/officeDocument/2006/relationships/image" Target="../media/image3.png"/></Relationships>
</file>

<file path=ppt/slides/_rels/slide8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57.xml"/><Relationship Id="rId4" Type="http://schemas.openxmlformats.org/officeDocument/2006/relationships/image" Target="../media/image3.png"/></Relationships>
</file>

<file path=ppt/slides/_rels/slide8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58.xml"/><Relationship Id="rId4" Type="http://schemas.openxmlformats.org/officeDocument/2006/relationships/image" Target="../media/image3.png"/></Relationships>
</file>

<file path=ppt/slides/_rels/slide8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59.xml"/><Relationship Id="rId4" Type="http://schemas.openxmlformats.org/officeDocument/2006/relationships/image" Target="../media/image3.png"/></Relationships>
</file>

<file path=ppt/slides/_rels/slide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89.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openxmlformats.org/officeDocument/2006/relationships/notesSlide" Target="../notesSlides/notesSlide22.xml"/><Relationship Id="rId7" Type="http://schemas.openxmlformats.org/officeDocument/2006/relationships/diagramLayout" Target="../diagrams/layout5.xml"/><Relationship Id="rId2" Type="http://schemas.openxmlformats.org/officeDocument/2006/relationships/slideLayout" Target="../slideLayouts/slideLayout12.xml"/><Relationship Id="rId1" Type="http://schemas.openxmlformats.org/officeDocument/2006/relationships/themeOverride" Target="../theme/themeOverride60.xml"/><Relationship Id="rId6" Type="http://schemas.openxmlformats.org/officeDocument/2006/relationships/diagramData" Target="../diagrams/data5.xml"/><Relationship Id="rId5" Type="http://schemas.openxmlformats.org/officeDocument/2006/relationships/image" Target="../media/image3.png"/><Relationship Id="rId10" Type="http://schemas.microsoft.com/office/2007/relationships/diagramDrawing" Target="../diagrams/drawing5.xml"/><Relationship Id="rId4" Type="http://schemas.openxmlformats.org/officeDocument/2006/relationships/image" Target="../media/image1.jpeg"/><Relationship Id="rId9" Type="http://schemas.openxmlformats.org/officeDocument/2006/relationships/diagramColors" Target="../diagrams/colors5.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9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61.xml"/><Relationship Id="rId4" Type="http://schemas.openxmlformats.org/officeDocument/2006/relationships/image" Target="../media/image3.png"/></Relationships>
</file>

<file path=ppt/slides/_rels/slide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69424"/>
            <a:ext cx="12192000" cy="1805050"/>
          </a:xfrm>
        </p:spPr>
        <p:txBody>
          <a:bodyPr>
            <a:normAutofit fontScale="90000"/>
          </a:bodyPr>
          <a:lstStyle/>
          <a:p>
            <a:pPr>
              <a:lnSpc>
                <a:spcPct val="100000"/>
              </a:lnSpc>
              <a:spcBef>
                <a:spcPts val="0"/>
              </a:spcBef>
            </a:pPr>
            <a:r>
              <a:rPr lang="en-US" sz="4000" b="1" dirty="0">
                <a:solidFill>
                  <a:srgbClr val="0070C0"/>
                </a:solidFill>
                <a:latin typeface="Calibri" pitchFamily="34" charset="0"/>
              </a:rPr>
              <a:t>TITLU</a:t>
            </a:r>
            <a:r>
              <a:rPr lang="x-none" sz="4000" b="1" dirty="0">
                <a:solidFill>
                  <a:srgbClr val="0070C0"/>
                </a:solidFill>
                <a:latin typeface="Calibri" pitchFamily="34" charset="0"/>
              </a:rPr>
              <a:t>: </a:t>
            </a:r>
            <a:br>
              <a:rPr lang="ro-RO" sz="4000" b="1" dirty="0">
                <a:solidFill>
                  <a:srgbClr val="0070C0"/>
                </a:solidFill>
                <a:latin typeface="Calibri" pitchFamily="34" charset="0"/>
              </a:rPr>
            </a:br>
            <a:r>
              <a:rPr lang="ro-RO" sz="4000" b="1" dirty="0">
                <a:solidFill>
                  <a:srgbClr val="0070C0"/>
                </a:solidFill>
                <a:latin typeface="Calibri" pitchFamily="34" charset="0"/>
              </a:rPr>
              <a:t>Achizițiile în sectoarele energeticii, apei, transporturilor și serviciilor poștale</a:t>
            </a:r>
            <a:br>
              <a:rPr lang="en-US" sz="2800" b="1" dirty="0">
                <a:solidFill>
                  <a:srgbClr val="0070C0"/>
                </a:solidFill>
                <a:latin typeface="Calibri" pitchFamily="34" charset="0"/>
              </a:rPr>
            </a:br>
            <a:endParaRPr lang="ro-RO" sz="2800" b="1" dirty="0">
              <a:solidFill>
                <a:schemeClr val="tx1"/>
              </a:solidFill>
              <a:latin typeface="Calibri" panose="020F0502020204030204"/>
            </a:endParaRPr>
          </a:p>
        </p:txBody>
      </p:sp>
      <p:sp>
        <p:nvSpPr>
          <p:cNvPr id="33" name="TextBox 32"/>
          <p:cNvSpPr txBox="1"/>
          <p:nvPr/>
        </p:nvSpPr>
        <p:spPr>
          <a:xfrm>
            <a:off x="1048824" y="1545621"/>
            <a:ext cx="10518434" cy="553998"/>
          </a:xfrm>
          <a:prstGeom prst="rect">
            <a:avLst/>
          </a:prstGeom>
          <a:noFill/>
        </p:spPr>
        <p:txBody>
          <a:bodyPr wrap="square" rtlCol="0">
            <a:spAutoFit/>
          </a:bodyPr>
          <a:lstStyle/>
          <a:p>
            <a:pPr lvl="0" algn="just">
              <a:spcBef>
                <a:spcPts val="1200"/>
              </a:spcBef>
              <a:defRPr/>
            </a:pPr>
            <a:endParaRPr lang="ro-RO" sz="1400" i="1" kern="0" dirty="0">
              <a:solidFill>
                <a:srgbClr val="002060"/>
              </a:solidFill>
              <a:latin typeface="Calibri" pitchFamily="34" charset="0"/>
            </a:endParaRPr>
          </a:p>
          <a:p>
            <a:pPr algn="ctr"/>
            <a:endParaRPr lang="en-US" altLang="ko-KR" sz="1600" dirty="0">
              <a:solidFill>
                <a:schemeClr val="tx1">
                  <a:lumMod val="75000"/>
                  <a:lumOff val="25000"/>
                </a:schemeClr>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5" name="TextBox 4"/>
          <p:cNvSpPr txBox="1"/>
          <p:nvPr/>
        </p:nvSpPr>
        <p:spPr>
          <a:xfrm>
            <a:off x="7469771" y="5024220"/>
            <a:ext cx="4291781" cy="369332"/>
          </a:xfrm>
          <a:prstGeom prst="rect">
            <a:avLst/>
          </a:prstGeom>
          <a:noFill/>
        </p:spPr>
        <p:txBody>
          <a:bodyPr wrap="square" rtlCol="0">
            <a:spAutoFit/>
          </a:bodyPr>
          <a:lstStyle/>
          <a:p>
            <a:r>
              <a:rPr lang="ro-RO" dirty="0"/>
              <a:t>Prezentator: Sergiu </a:t>
            </a:r>
            <a:r>
              <a:rPr lang="ro-RO" dirty="0" err="1"/>
              <a:t>Căinăreanu</a:t>
            </a:r>
            <a:endParaRPr lang="ro-RO" dirty="0"/>
          </a:p>
        </p:txBody>
      </p:sp>
    </p:spTree>
    <p:extLst>
      <p:ext uri="{BB962C8B-B14F-4D97-AF65-F5344CB8AC3E}">
        <p14:creationId xmlns:p14="http://schemas.microsoft.com/office/powerpoint/2010/main" val="6812402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6770"/>
            <a:ext cx="12192000" cy="982518"/>
          </a:xfrm>
        </p:spPr>
        <p:txBody>
          <a:bodyPr>
            <a:normAutofit/>
          </a:bodyPr>
          <a:lstStyle/>
          <a:p>
            <a:pPr>
              <a:lnSpc>
                <a:spcPct val="100000"/>
              </a:lnSpc>
              <a:spcBef>
                <a:spcPts val="0"/>
              </a:spcBef>
            </a:pPr>
            <a:r>
              <a:rPr lang="ro-RO" sz="3600" b="1" dirty="0">
                <a:solidFill>
                  <a:srgbClr val="0070C0"/>
                </a:solidFill>
                <a:latin typeface="Calibri" pitchFamily="34" charset="0"/>
              </a:rPr>
              <a:t>ACTIVITĂȚI SECTORIALE</a:t>
            </a:r>
            <a:endParaRPr lang="ro-RO" sz="3600" b="1" dirty="0">
              <a:solidFill>
                <a:schemeClr val="tx1"/>
              </a:solidFill>
              <a:latin typeface="Calibri" panose="020F0502020204030204"/>
            </a:endParaRPr>
          </a:p>
        </p:txBody>
      </p:sp>
      <p:sp>
        <p:nvSpPr>
          <p:cNvPr id="33" name="TextBox 32"/>
          <p:cNvSpPr txBox="1"/>
          <p:nvPr/>
        </p:nvSpPr>
        <p:spPr>
          <a:xfrm>
            <a:off x="852152" y="2117454"/>
            <a:ext cx="7886734" cy="2949525"/>
          </a:xfrm>
          <a:prstGeom prst="rect">
            <a:avLst/>
          </a:prstGeom>
          <a:noFill/>
        </p:spPr>
        <p:txBody>
          <a:bodyPr wrap="square" rtlCol="0">
            <a:spAutoFit/>
          </a:bodyPr>
          <a:lstStyle/>
          <a:p>
            <a:pPr marL="230400" lvl="0" algn="just">
              <a:spcBef>
                <a:spcPts val="1000"/>
              </a:spcBef>
              <a:defRPr/>
            </a:pPr>
            <a:r>
              <a:rPr lang="ro-RO" kern="0" dirty="0">
                <a:solidFill>
                  <a:srgbClr val="002060"/>
                </a:solidFill>
                <a:latin typeface="Calibri" pitchFamily="34" charset="0"/>
              </a:rPr>
              <a:t>În sectorul electroenergetic, Legea nr. 74/2020 se aplică pentru următoarele activități sectoriale licențiate:</a:t>
            </a:r>
          </a:p>
          <a:p>
            <a:pPr marL="230400" lvl="0" indent="-285750" algn="just">
              <a:spcBef>
                <a:spcPts val="1000"/>
              </a:spcBef>
              <a:buFontTx/>
              <a:buChar char="-"/>
              <a:defRPr/>
            </a:pPr>
            <a:r>
              <a:rPr lang="ro-RO" b="1" kern="0" dirty="0">
                <a:solidFill>
                  <a:srgbClr val="002060"/>
                </a:solidFill>
                <a:latin typeface="Calibri" pitchFamily="34" charset="0"/>
              </a:rPr>
              <a:t>Producerea;</a:t>
            </a:r>
          </a:p>
          <a:p>
            <a:pPr marL="230400" lvl="0" indent="-285750" algn="just">
              <a:spcBef>
                <a:spcPts val="1000"/>
              </a:spcBef>
              <a:buFontTx/>
              <a:buChar char="-"/>
              <a:defRPr/>
            </a:pPr>
            <a:r>
              <a:rPr lang="ro-RO" b="1" kern="0" dirty="0">
                <a:solidFill>
                  <a:srgbClr val="002060"/>
                </a:solidFill>
                <a:latin typeface="Calibri" pitchFamily="34" charset="0"/>
              </a:rPr>
              <a:t>Operarea pieței,</a:t>
            </a:r>
          </a:p>
          <a:p>
            <a:pPr marL="230400" lvl="0" indent="-285750" algn="just">
              <a:spcBef>
                <a:spcPts val="1000"/>
              </a:spcBef>
              <a:buFontTx/>
              <a:buChar char="-"/>
              <a:defRPr/>
            </a:pPr>
            <a:r>
              <a:rPr lang="ro-RO" b="1" kern="0" dirty="0">
                <a:solidFill>
                  <a:srgbClr val="002060"/>
                </a:solidFill>
                <a:latin typeface="Calibri" pitchFamily="34" charset="0"/>
              </a:rPr>
              <a:t>Transportul;</a:t>
            </a:r>
          </a:p>
          <a:p>
            <a:pPr marL="230400" lvl="0" indent="-285750" algn="just">
              <a:spcBef>
                <a:spcPts val="1000"/>
              </a:spcBef>
              <a:buFontTx/>
              <a:buChar char="-"/>
              <a:defRPr/>
            </a:pPr>
            <a:r>
              <a:rPr lang="ro-RO" b="1" kern="0" dirty="0">
                <a:solidFill>
                  <a:srgbClr val="002060"/>
                </a:solidFill>
                <a:latin typeface="Calibri" pitchFamily="34" charset="0"/>
              </a:rPr>
              <a:t>Conducerea centralizată a sistemului electroenergetic;</a:t>
            </a:r>
          </a:p>
          <a:p>
            <a:pPr marL="230400" lvl="0" indent="-285750" algn="just">
              <a:spcBef>
                <a:spcPts val="1000"/>
              </a:spcBef>
              <a:buFontTx/>
              <a:buChar char="-"/>
              <a:defRPr/>
            </a:pPr>
            <a:r>
              <a:rPr lang="ro-RO" b="1" kern="0" dirty="0">
                <a:solidFill>
                  <a:srgbClr val="002060"/>
                </a:solidFill>
                <a:latin typeface="Calibri" pitchFamily="34" charset="0"/>
              </a:rPr>
              <a:t>Distribuția și furnizarea energiei electrice în contextul obligației de serviciu public.</a:t>
            </a:r>
            <a:endParaRPr lang="ro-RO" altLang="ko-KR" b="1"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12" name="Рисунок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32771" y="1783976"/>
            <a:ext cx="2357969" cy="2357969"/>
          </a:xfrm>
          <a:prstGeom prst="rect">
            <a:avLst/>
          </a:prstGeom>
        </p:spPr>
      </p:pic>
      <p:sp>
        <p:nvSpPr>
          <p:cNvPr id="13" name="TextBox 12"/>
          <p:cNvSpPr txBox="1"/>
          <p:nvPr/>
        </p:nvSpPr>
        <p:spPr>
          <a:xfrm>
            <a:off x="8188646" y="4303991"/>
            <a:ext cx="3792538"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ELECTROENERGETIC</a:t>
            </a:r>
          </a:p>
        </p:txBody>
      </p:sp>
    </p:spTree>
    <p:extLst>
      <p:ext uri="{BB962C8B-B14F-4D97-AF65-F5344CB8AC3E}">
        <p14:creationId xmlns:p14="http://schemas.microsoft.com/office/powerpoint/2010/main" val="2824335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6770"/>
            <a:ext cx="12192000" cy="982518"/>
          </a:xfrm>
        </p:spPr>
        <p:txBody>
          <a:bodyPr>
            <a:normAutofit/>
          </a:bodyPr>
          <a:lstStyle/>
          <a:p>
            <a:pPr>
              <a:lnSpc>
                <a:spcPct val="100000"/>
              </a:lnSpc>
              <a:spcBef>
                <a:spcPts val="0"/>
              </a:spcBef>
            </a:pPr>
            <a:r>
              <a:rPr lang="ro-RO" sz="3600" b="1" dirty="0">
                <a:solidFill>
                  <a:srgbClr val="0070C0"/>
                </a:solidFill>
                <a:latin typeface="Calibri" pitchFamily="34" charset="0"/>
              </a:rPr>
              <a:t>ACTIVITĂȚI SECTORIALE</a:t>
            </a:r>
            <a:endParaRPr lang="ro-RO" sz="3600" b="1" dirty="0">
              <a:solidFill>
                <a:schemeClr val="tx1"/>
              </a:solidFill>
              <a:latin typeface="Calibri" panose="020F0502020204030204"/>
            </a:endParaRPr>
          </a:p>
        </p:txBody>
      </p:sp>
      <p:sp>
        <p:nvSpPr>
          <p:cNvPr id="33" name="TextBox 32"/>
          <p:cNvSpPr txBox="1"/>
          <p:nvPr/>
        </p:nvSpPr>
        <p:spPr>
          <a:xfrm>
            <a:off x="520861" y="1298861"/>
            <a:ext cx="8299048" cy="4980851"/>
          </a:xfrm>
          <a:prstGeom prst="rect">
            <a:avLst/>
          </a:prstGeom>
          <a:noFill/>
        </p:spPr>
        <p:txBody>
          <a:bodyPr wrap="square" rtlCol="0">
            <a:spAutoFit/>
          </a:bodyPr>
          <a:lstStyle/>
          <a:p>
            <a:pPr marL="230400" lvl="0" algn="just">
              <a:spcBef>
                <a:spcPts val="1000"/>
              </a:spcBef>
              <a:defRPr/>
            </a:pPr>
            <a:r>
              <a:rPr lang="ro-RO" kern="0" dirty="0">
                <a:solidFill>
                  <a:srgbClr val="002060"/>
                </a:solidFill>
              </a:rPr>
              <a:t>În ceea ce privește domeniul apei, Legea nr. 74/2020 este aplicată în următoarele activități:</a:t>
            </a:r>
          </a:p>
          <a:p>
            <a:pPr marL="230400" lvl="0" indent="-285750" algn="just">
              <a:spcBef>
                <a:spcPts val="1000"/>
              </a:spcBef>
              <a:buFont typeface="Arial" panose="020B0604020202020204" pitchFamily="34" charset="0"/>
              <a:buChar char="•"/>
              <a:defRPr/>
            </a:pPr>
            <a:r>
              <a:rPr lang="ro-RO" altLang="ko-KR" b="1" dirty="0">
                <a:solidFill>
                  <a:srgbClr val="002060"/>
                </a:solidFill>
                <a:cs typeface="Arial" pitchFamily="34" charset="0"/>
              </a:rPr>
              <a:t>furnizarea serviciilor publice de alimentare cu apă potabilă, de alimentare cu apă tehnologică, de canalizare și de epurare a apelor uzate în legătură cu producerea, transportarea sau distribuția apei;</a:t>
            </a:r>
          </a:p>
          <a:p>
            <a:pPr marL="230400" lvl="0" indent="-285750" algn="just">
              <a:spcBef>
                <a:spcPts val="1000"/>
              </a:spcBef>
              <a:buFont typeface="Arial" panose="020B0604020202020204" pitchFamily="34" charset="0"/>
              <a:buChar char="•"/>
              <a:defRPr/>
            </a:pPr>
            <a:r>
              <a:rPr lang="ro-RO" altLang="ko-KR" b="1" dirty="0">
                <a:solidFill>
                  <a:srgbClr val="002060"/>
                </a:solidFill>
                <a:cs typeface="Arial" pitchFamily="34" charset="0"/>
              </a:rPr>
              <a:t>exploatarea de rețele fixe, destinate serviciilor de natura celor menționate la lit. a).</a:t>
            </a:r>
          </a:p>
          <a:p>
            <a:pPr marL="230400" algn="just">
              <a:spcBef>
                <a:spcPts val="1000"/>
              </a:spcBef>
              <a:defRPr/>
            </a:pPr>
            <a:r>
              <a:rPr lang="ro-RO" altLang="ko-KR" kern="0" dirty="0">
                <a:solidFill>
                  <a:srgbClr val="002060"/>
                </a:solidFill>
              </a:rPr>
              <a:t>Totodată, Legea nr. 74/2020 reglementează contractele sau concursurile de soluții atribuite sau organizate de entitățile contractante care realizează o activitate sectorială sus menționată, având legătura cu:</a:t>
            </a:r>
          </a:p>
          <a:p>
            <a:pPr marL="230400" lvl="0" indent="-228600" algn="just">
              <a:spcBef>
                <a:spcPts val="1000"/>
              </a:spcBef>
              <a:buAutoNum type="arabicPeriod"/>
              <a:defRPr/>
            </a:pPr>
            <a:r>
              <a:rPr lang="ro-RO" altLang="ko-KR" b="1" dirty="0">
                <a:solidFill>
                  <a:srgbClr val="002060"/>
                </a:solidFill>
                <a:cs typeface="Arial" pitchFamily="34" charset="0"/>
              </a:rPr>
              <a:t>proiecte de inginerie hidraulică, irigații sau drenare, cu condiția ca volumul de apă destinat aprovizionării cu apă potabilă să reprezinte mai mult de 20% din volumul total de apă pus la dispoziție prin astfel de proiecte sau instalații de irigare sau drenare;</a:t>
            </a:r>
          </a:p>
          <a:p>
            <a:pPr marL="230400" lvl="0" indent="-228600" algn="just">
              <a:spcBef>
                <a:spcPts val="1000"/>
              </a:spcBef>
              <a:buAutoNum type="arabicPeriod"/>
              <a:defRPr/>
            </a:pPr>
            <a:r>
              <a:rPr lang="ro-RO" altLang="ko-KR" b="1" dirty="0">
                <a:solidFill>
                  <a:srgbClr val="002060"/>
                </a:solidFill>
                <a:cs typeface="Arial" pitchFamily="34" charset="0"/>
              </a:rPr>
              <a:t>evacuarea sau tratarea apelor uzate.</a:t>
            </a:r>
          </a:p>
          <a:p>
            <a:pPr lvl="0" algn="just">
              <a:spcBef>
                <a:spcPts val="1200"/>
              </a:spcBef>
              <a:defRPr/>
            </a:pPr>
            <a:endParaRPr lang="ro-RO" altLang="ko-KR" sz="1400"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4752" y="1981767"/>
            <a:ext cx="1848342" cy="1848342"/>
          </a:xfrm>
          <a:prstGeom prst="rect">
            <a:avLst/>
          </a:prstGeom>
        </p:spPr>
      </p:pic>
      <p:sp>
        <p:nvSpPr>
          <p:cNvPr id="11" name="TextBox 10"/>
          <p:cNvSpPr txBox="1"/>
          <p:nvPr/>
        </p:nvSpPr>
        <p:spPr>
          <a:xfrm>
            <a:off x="9040885" y="3854370"/>
            <a:ext cx="2614417" cy="584775"/>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SERVICIILOR DE ALIMENTARE CU APĂ ȘI CANALIZARE </a:t>
            </a:r>
          </a:p>
        </p:txBody>
      </p:sp>
    </p:spTree>
    <p:extLst>
      <p:ext uri="{BB962C8B-B14F-4D97-AF65-F5344CB8AC3E}">
        <p14:creationId xmlns:p14="http://schemas.microsoft.com/office/powerpoint/2010/main" val="1711012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2046"/>
            <a:ext cx="12192000" cy="1017242"/>
          </a:xfrm>
        </p:spPr>
        <p:txBody>
          <a:bodyPr>
            <a:normAutofit/>
          </a:bodyPr>
          <a:lstStyle/>
          <a:p>
            <a:pPr>
              <a:lnSpc>
                <a:spcPct val="100000"/>
              </a:lnSpc>
              <a:spcBef>
                <a:spcPts val="0"/>
              </a:spcBef>
            </a:pPr>
            <a:r>
              <a:rPr lang="ro-RO" sz="3600" b="1" dirty="0">
                <a:solidFill>
                  <a:srgbClr val="0070C0"/>
                </a:solidFill>
                <a:latin typeface="Calibri" pitchFamily="34" charset="0"/>
              </a:rPr>
              <a:t>ACTIVITĂȚI SECTORIALE</a:t>
            </a:r>
            <a:endParaRPr lang="ro-RO" sz="3600" b="1" dirty="0">
              <a:solidFill>
                <a:schemeClr val="tx1"/>
              </a:solidFill>
              <a:latin typeface="Calibri" panose="020F0502020204030204"/>
            </a:endParaRPr>
          </a:p>
        </p:txBody>
      </p:sp>
      <p:sp>
        <p:nvSpPr>
          <p:cNvPr id="33" name="TextBox 32"/>
          <p:cNvSpPr txBox="1"/>
          <p:nvPr/>
        </p:nvSpPr>
        <p:spPr>
          <a:xfrm>
            <a:off x="590986" y="1549229"/>
            <a:ext cx="7476568" cy="4319131"/>
          </a:xfrm>
          <a:prstGeom prst="rect">
            <a:avLst/>
          </a:prstGeom>
          <a:noFill/>
        </p:spPr>
        <p:txBody>
          <a:bodyPr wrap="square" rtlCol="0">
            <a:spAutoFit/>
          </a:bodyPr>
          <a:lstStyle/>
          <a:p>
            <a:pPr marL="230400" lvl="0" algn="just">
              <a:spcBef>
                <a:spcPts val="1000"/>
              </a:spcBef>
              <a:defRPr/>
            </a:pPr>
            <a:r>
              <a:rPr lang="ro-RO" altLang="ko-KR" dirty="0">
                <a:solidFill>
                  <a:srgbClr val="002060"/>
                </a:solidFill>
                <a:cs typeface="Arial" pitchFamily="34" charset="0"/>
              </a:rPr>
              <a:t>În domeniul transporturilor legea se aplică activităților care țin nemijlocit de punerea la dispoziție sau exploatarea rețelelor destinate furnizării de servicii publice în domeniul transportului pe cale ferată, troleibuzul și autobuzul.</a:t>
            </a:r>
          </a:p>
          <a:p>
            <a:pPr marL="230400" lvl="0" algn="just">
              <a:spcBef>
                <a:spcPts val="1000"/>
              </a:spcBef>
              <a:defRPr/>
            </a:pPr>
            <a:r>
              <a:rPr lang="ro-RO" altLang="ko-KR" dirty="0">
                <a:solidFill>
                  <a:srgbClr val="002060"/>
                </a:solidFill>
                <a:cs typeface="Arial" pitchFamily="34" charset="0"/>
              </a:rPr>
              <a:t>Totodată, din activitățile sectoriale al domeniului transportului face parte și transportul naval (porturile) și cel aerian (aeroporturile). </a:t>
            </a:r>
          </a:p>
          <a:p>
            <a:pPr marL="230400" lvl="0" algn="just">
              <a:spcBef>
                <a:spcPts val="1000"/>
              </a:spcBef>
              <a:defRPr/>
            </a:pPr>
            <a:r>
              <a:rPr lang="ro-RO" altLang="ko-KR" dirty="0">
                <a:solidFill>
                  <a:srgbClr val="002060"/>
                </a:solidFill>
                <a:cs typeface="Arial" pitchFamily="34" charset="0"/>
              </a:rPr>
              <a:t>La fel, Legea nr. 74/2020 poate fi aplicată și activit</a:t>
            </a:r>
            <a:r>
              <a:rPr lang="x-none" altLang="ko-KR" dirty="0">
                <a:solidFill>
                  <a:srgbClr val="002060"/>
                </a:solidFill>
                <a:cs typeface="Arial" pitchFamily="34" charset="0"/>
              </a:rPr>
              <a:t>ăț</a:t>
            </a:r>
            <a:r>
              <a:rPr lang="en-GB" altLang="ko-KR" dirty="0" err="1">
                <a:solidFill>
                  <a:srgbClr val="002060"/>
                </a:solidFill>
                <a:cs typeface="Arial" pitchFamily="34" charset="0"/>
              </a:rPr>
              <a:t>ilor</a:t>
            </a:r>
            <a:r>
              <a:rPr lang="ro-RO" altLang="ko-KR" dirty="0">
                <a:solidFill>
                  <a:srgbClr val="002060"/>
                </a:solidFill>
                <a:cs typeface="Arial" pitchFamily="34" charset="0"/>
              </a:rPr>
              <a:t> care țin de exploatarea unei zone geografice în scopul punerii la dispoziție a transportatorilor aerieni sau maritimi/fluviali a aeroporturilor sau a porturilor martimie/fluviale, sau a altor terminale de transport. </a:t>
            </a:r>
          </a:p>
          <a:p>
            <a:pPr lvl="0" algn="just">
              <a:spcBef>
                <a:spcPts val="1200"/>
              </a:spcBef>
              <a:defRPr/>
            </a:pPr>
            <a:endParaRPr lang="ro-RO" altLang="ko-KR" sz="1600" dirty="0">
              <a:solidFill>
                <a:srgbClr val="002060"/>
              </a:solidFill>
              <a:cs typeface="Arial" pitchFamily="34" charset="0"/>
            </a:endParaRPr>
          </a:p>
          <a:p>
            <a:pPr lvl="0" algn="just">
              <a:spcBef>
                <a:spcPts val="1200"/>
              </a:spcBef>
              <a:defRPr/>
            </a:pPr>
            <a:endParaRPr lang="ro-RO" altLang="ko-KR" sz="1600" dirty="0">
              <a:solidFill>
                <a:srgbClr val="002060"/>
              </a:solidFill>
              <a:cs typeface="Arial" pitchFamily="34" charset="0"/>
            </a:endParaRPr>
          </a:p>
          <a:p>
            <a:pPr lvl="0" algn="just">
              <a:spcBef>
                <a:spcPts val="1200"/>
              </a:spcBef>
              <a:defRPr/>
            </a:pPr>
            <a:endParaRPr lang="ro-RO" altLang="ko-KR" sz="1600"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827627" y="4311222"/>
            <a:ext cx="3792538" cy="338554"/>
          </a:xfrm>
          <a:prstGeom prst="rect">
            <a:avLst/>
          </a:prstGeom>
          <a:noFill/>
        </p:spPr>
        <p:txBody>
          <a:bodyPr wrap="square" rtlCol="0">
            <a:spAutoFit/>
          </a:bodyPr>
          <a:lstStyle/>
          <a:p>
            <a:pPr algn="ctr"/>
            <a:r>
              <a:rPr lang="en-US" sz="1600" dirty="0">
                <a:latin typeface="Arial Narrow" panose="020B0606020202030204" pitchFamily="34" charset="0"/>
                <a:ea typeface="Cambria" panose="02040503050406030204" pitchFamily="18" charset="0"/>
              </a:rPr>
              <a:t>TRANSPORTURILOR</a:t>
            </a:r>
            <a:endParaRPr lang="ro-RO" sz="1600" dirty="0">
              <a:latin typeface="Arial Narrow" panose="020B0606020202030204" pitchFamily="34" charset="0"/>
              <a:ea typeface="Cambria" panose="02040503050406030204" pitchFamily="18" charset="0"/>
            </a:endParaRP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80474" y="2308416"/>
            <a:ext cx="3071017" cy="1944436"/>
          </a:xfrm>
          <a:prstGeom prst="rect">
            <a:avLst/>
          </a:prstGeom>
        </p:spPr>
      </p:pic>
    </p:spTree>
    <p:extLst>
      <p:ext uri="{BB962C8B-B14F-4D97-AF65-F5344CB8AC3E}">
        <p14:creationId xmlns:p14="http://schemas.microsoft.com/office/powerpoint/2010/main" val="623100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0942"/>
            <a:ext cx="12192000" cy="1076446"/>
          </a:xfrm>
        </p:spPr>
        <p:txBody>
          <a:bodyPr>
            <a:normAutofit/>
          </a:bodyPr>
          <a:lstStyle/>
          <a:p>
            <a:pPr>
              <a:lnSpc>
                <a:spcPct val="100000"/>
              </a:lnSpc>
              <a:spcBef>
                <a:spcPts val="0"/>
              </a:spcBef>
            </a:pPr>
            <a:r>
              <a:rPr lang="ro-RO" sz="3600" b="1" dirty="0">
                <a:solidFill>
                  <a:srgbClr val="0070C0"/>
                </a:solidFill>
                <a:latin typeface="Calibri" pitchFamily="34" charset="0"/>
              </a:rPr>
              <a:t>ACTIVITĂȚI SECTORIALE</a:t>
            </a:r>
            <a:endParaRPr lang="ro-RO" sz="3600" b="1" dirty="0">
              <a:solidFill>
                <a:schemeClr val="tx1"/>
              </a:solidFill>
              <a:latin typeface="Calibri" panose="020F0502020204030204"/>
            </a:endParaRPr>
          </a:p>
        </p:txBody>
      </p:sp>
      <p:sp>
        <p:nvSpPr>
          <p:cNvPr id="33" name="TextBox 32"/>
          <p:cNvSpPr txBox="1"/>
          <p:nvPr/>
        </p:nvSpPr>
        <p:spPr>
          <a:xfrm>
            <a:off x="798653" y="2515341"/>
            <a:ext cx="6667018" cy="3365024"/>
          </a:xfrm>
          <a:prstGeom prst="rect">
            <a:avLst/>
          </a:prstGeom>
          <a:noFill/>
        </p:spPr>
        <p:txBody>
          <a:bodyPr wrap="square" rtlCol="0">
            <a:spAutoFit/>
          </a:bodyPr>
          <a:lstStyle/>
          <a:p>
            <a:pPr marL="230400" lvl="0" algn="just">
              <a:spcBef>
                <a:spcPts val="1000"/>
              </a:spcBef>
              <a:defRPr/>
            </a:pPr>
            <a:r>
              <a:rPr lang="ro-RO" altLang="ko-KR" dirty="0">
                <a:solidFill>
                  <a:srgbClr val="002060"/>
                </a:solidFill>
                <a:cs typeface="Arial" pitchFamily="34" charset="0"/>
              </a:rPr>
              <a:t>Aplicabilitatea Legii nr. 74/2020 în domeniul aferent serviciilor poștale țin de punere la dispoziție a următoarelor activități:</a:t>
            </a:r>
          </a:p>
          <a:p>
            <a:pPr marL="230400" lvl="0" indent="-171450" algn="just">
              <a:spcBef>
                <a:spcPts val="1000"/>
              </a:spcBef>
              <a:buFontTx/>
              <a:buChar char="-"/>
              <a:defRPr/>
            </a:pPr>
            <a:r>
              <a:rPr lang="ro-RO" altLang="ko-KR" b="1" dirty="0">
                <a:solidFill>
                  <a:srgbClr val="002060"/>
                </a:solidFill>
                <a:cs typeface="Arial" pitchFamily="34" charset="0"/>
              </a:rPr>
              <a:t>Servicii poștale;</a:t>
            </a:r>
          </a:p>
          <a:p>
            <a:pPr marL="230400" lvl="0" indent="-171450" algn="just">
              <a:spcBef>
                <a:spcPts val="1000"/>
              </a:spcBef>
              <a:buFontTx/>
              <a:buChar char="-"/>
              <a:defRPr/>
            </a:pPr>
            <a:r>
              <a:rPr lang="ro-RO" altLang="ko-KR" b="1" dirty="0">
                <a:solidFill>
                  <a:srgbClr val="002060"/>
                </a:solidFill>
                <a:cs typeface="Arial" pitchFamily="34" charset="0"/>
              </a:rPr>
              <a:t>Altor servicii în afara celor poștale, cu condiția ca serviciile în cauză să fie livrate de către furnizorul de servicii care prestează și servicii poștale. </a:t>
            </a:r>
          </a:p>
          <a:p>
            <a:pPr marL="171450" lvl="0" indent="-171450" algn="just">
              <a:spcBef>
                <a:spcPts val="1200"/>
              </a:spcBef>
              <a:buFontTx/>
              <a:buChar char="-"/>
              <a:defRPr/>
            </a:pPr>
            <a:endParaRPr lang="ro-RO" altLang="ko-KR" sz="1200" dirty="0">
              <a:solidFill>
                <a:srgbClr val="002060"/>
              </a:solidFill>
              <a:cs typeface="Arial" pitchFamily="34" charset="0"/>
            </a:endParaRPr>
          </a:p>
          <a:p>
            <a:pPr marL="171450" lvl="0" indent="-171450" algn="just">
              <a:spcBef>
                <a:spcPts val="1200"/>
              </a:spcBef>
              <a:buFontTx/>
              <a:buChar char="-"/>
              <a:defRPr/>
            </a:pPr>
            <a:endParaRPr lang="ro-RO" altLang="ko-KR" sz="1200" dirty="0">
              <a:solidFill>
                <a:srgbClr val="002060"/>
              </a:solidFill>
              <a:cs typeface="Arial" pitchFamily="34" charset="0"/>
            </a:endParaRPr>
          </a:p>
          <a:p>
            <a:pPr marL="171450" lvl="0" indent="-171450" algn="just">
              <a:spcBef>
                <a:spcPts val="1200"/>
              </a:spcBef>
              <a:buFontTx/>
              <a:buChar char="-"/>
              <a:defRPr/>
            </a:pPr>
            <a:endParaRPr lang="ro-RO" altLang="ko-KR" sz="1200" dirty="0">
              <a:solidFill>
                <a:srgbClr val="002060"/>
              </a:solidFill>
              <a:cs typeface="Arial" pitchFamily="34" charset="0"/>
            </a:endParaRPr>
          </a:p>
          <a:p>
            <a:pPr marL="171450" lvl="0" indent="-171450" algn="just">
              <a:spcBef>
                <a:spcPts val="1200"/>
              </a:spcBef>
              <a:buFontTx/>
              <a:buChar char="-"/>
              <a:defRPr/>
            </a:pPr>
            <a:endParaRPr lang="ro-RO" altLang="ko-KR" sz="1200"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854843" y="3911419"/>
            <a:ext cx="3792538"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SERVICIILE POȘTAL</a:t>
            </a: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56314" y="1971206"/>
            <a:ext cx="2025501" cy="2025501"/>
          </a:xfrm>
          <a:prstGeom prst="rect">
            <a:avLst/>
          </a:prstGeom>
        </p:spPr>
      </p:pic>
    </p:spTree>
    <p:extLst>
      <p:ext uri="{BB962C8B-B14F-4D97-AF65-F5344CB8AC3E}">
        <p14:creationId xmlns:p14="http://schemas.microsoft.com/office/powerpoint/2010/main" val="20754025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37549"/>
          </a:xfrm>
        </p:spPr>
        <p:txBody>
          <a:bodyPr>
            <a:normAutofit/>
          </a:bodyPr>
          <a:lstStyle/>
          <a:p>
            <a:pPr>
              <a:lnSpc>
                <a:spcPct val="100000"/>
              </a:lnSpc>
              <a:spcBef>
                <a:spcPts val="0"/>
              </a:spcBef>
            </a:pPr>
            <a:r>
              <a:rPr lang="ro-RO" sz="3600" b="1" dirty="0">
                <a:solidFill>
                  <a:srgbClr val="0070C0"/>
                </a:solidFill>
                <a:latin typeface="Calibri" pitchFamily="34" charset="0"/>
              </a:rPr>
              <a:t>ACTIVITĂȚI SECTORIALE</a:t>
            </a:r>
            <a:endParaRPr lang="ro-RO" sz="3600" b="1" dirty="0">
              <a:solidFill>
                <a:schemeClr val="tx1"/>
              </a:solidFill>
              <a:latin typeface="Calibri" panose="020F0502020204030204"/>
            </a:endParaRPr>
          </a:p>
        </p:txBody>
      </p:sp>
      <p:sp>
        <p:nvSpPr>
          <p:cNvPr id="33" name="TextBox 32"/>
          <p:cNvSpPr txBox="1"/>
          <p:nvPr/>
        </p:nvSpPr>
        <p:spPr>
          <a:xfrm>
            <a:off x="897738" y="2436017"/>
            <a:ext cx="6637379" cy="3057247"/>
          </a:xfrm>
          <a:prstGeom prst="rect">
            <a:avLst/>
          </a:prstGeom>
          <a:noFill/>
        </p:spPr>
        <p:txBody>
          <a:bodyPr wrap="square" rtlCol="0">
            <a:spAutoFit/>
          </a:bodyPr>
          <a:lstStyle/>
          <a:p>
            <a:pPr marL="230400" lvl="0" algn="just">
              <a:spcBef>
                <a:spcPts val="1000"/>
              </a:spcBef>
              <a:defRPr/>
            </a:pPr>
            <a:r>
              <a:rPr lang="ro-RO" altLang="ko-KR" dirty="0">
                <a:solidFill>
                  <a:srgbClr val="002060"/>
                </a:solidFill>
                <a:cs typeface="Arial" pitchFamily="34" charset="0"/>
              </a:rPr>
              <a:t>Legea nr. 74/2020 se aplică și activităților legate de exploatarea zonelor geografice în scopul:</a:t>
            </a:r>
          </a:p>
          <a:p>
            <a:pPr marL="230400" lvl="0" indent="-285750" algn="just">
              <a:spcBef>
                <a:spcPts val="1000"/>
              </a:spcBef>
              <a:buFontTx/>
              <a:buChar char="-"/>
              <a:defRPr/>
            </a:pPr>
            <a:r>
              <a:rPr lang="ro-RO" altLang="ko-KR" b="1" dirty="0">
                <a:solidFill>
                  <a:srgbClr val="002060"/>
                </a:solidFill>
                <a:cs typeface="Arial" pitchFamily="34" charset="0"/>
              </a:rPr>
              <a:t>Extracției de petrol și de gaze naturale;</a:t>
            </a:r>
          </a:p>
          <a:p>
            <a:pPr marL="230400" lvl="0" indent="-285750" algn="just">
              <a:spcBef>
                <a:spcPts val="1000"/>
              </a:spcBef>
              <a:buFontTx/>
              <a:buChar char="-"/>
              <a:defRPr/>
            </a:pPr>
            <a:r>
              <a:rPr lang="ro-RO" altLang="ko-KR" b="1" dirty="0">
                <a:solidFill>
                  <a:srgbClr val="002060"/>
                </a:solidFill>
                <a:cs typeface="Arial" pitchFamily="34" charset="0"/>
              </a:rPr>
              <a:t>Prospectării și extracției de cărbune sau de alți combustibili solizi.</a:t>
            </a:r>
          </a:p>
          <a:p>
            <a:pPr marL="171450" lvl="0" indent="-171450" algn="just">
              <a:spcBef>
                <a:spcPts val="1200"/>
              </a:spcBef>
              <a:buFontTx/>
              <a:buChar char="-"/>
              <a:defRPr/>
            </a:pPr>
            <a:endParaRPr lang="ro-RO" altLang="ko-KR" sz="1600" dirty="0">
              <a:solidFill>
                <a:srgbClr val="002060"/>
              </a:solidFill>
              <a:cs typeface="Arial" pitchFamily="34" charset="0"/>
            </a:endParaRPr>
          </a:p>
          <a:p>
            <a:pPr marL="171450" lvl="0" indent="-171450" algn="just">
              <a:spcBef>
                <a:spcPts val="1200"/>
              </a:spcBef>
              <a:buFontTx/>
              <a:buChar char="-"/>
              <a:defRPr/>
            </a:pPr>
            <a:endParaRPr lang="ro-RO" altLang="ko-KR" sz="1600" dirty="0">
              <a:solidFill>
                <a:srgbClr val="002060"/>
              </a:solidFill>
              <a:cs typeface="Arial" pitchFamily="34" charset="0"/>
            </a:endParaRPr>
          </a:p>
          <a:p>
            <a:pPr marL="171450" lvl="0" indent="-171450" algn="just">
              <a:spcBef>
                <a:spcPts val="1200"/>
              </a:spcBef>
              <a:buFontTx/>
              <a:buChar char="-"/>
              <a:defRPr/>
            </a:pPr>
            <a:endParaRPr lang="ro-RO" altLang="ko-KR" sz="1600" dirty="0">
              <a:solidFill>
                <a:srgbClr val="002060"/>
              </a:solidFill>
              <a:cs typeface="Arial" pitchFamily="34" charset="0"/>
            </a:endParaRPr>
          </a:p>
          <a:p>
            <a:pPr marL="171450" lvl="0" indent="-171450" algn="just">
              <a:spcBef>
                <a:spcPts val="1200"/>
              </a:spcBef>
              <a:buFontTx/>
              <a:buChar char="-"/>
              <a:defRPr/>
            </a:pPr>
            <a:endParaRPr lang="ro-RO" altLang="ko-KR" sz="1600"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53244" y="3940447"/>
            <a:ext cx="3792538" cy="338554"/>
          </a:xfrm>
          <a:prstGeom prst="rect">
            <a:avLst/>
          </a:prstGeom>
          <a:noFill/>
        </p:spPr>
        <p:txBody>
          <a:bodyPr wrap="square" rtlCol="0">
            <a:spAutoFit/>
          </a:bodyPr>
          <a:lstStyle/>
          <a:p>
            <a:pPr algn="ctr"/>
            <a:r>
              <a:rPr lang="en-US" sz="1600" dirty="0">
                <a:latin typeface="Arial Narrow" panose="020B0606020202030204" pitchFamily="34" charset="0"/>
                <a:ea typeface="Cambria" panose="02040503050406030204" pitchFamily="18" charset="0"/>
              </a:rPr>
              <a:t>EXTRAC</a:t>
            </a:r>
            <a:r>
              <a:rPr lang="ro-RO" sz="1600" dirty="0">
                <a:latin typeface="Arial Narrow" panose="020B0606020202030204" pitchFamily="34" charset="0"/>
                <a:ea typeface="Cambria" panose="02040503050406030204" pitchFamily="18" charset="0"/>
              </a:rPr>
              <a:t>ȚIE DE PETROL ȘI CĂRBUNE </a:t>
            </a:r>
          </a:p>
        </p:txBody>
      </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7950" y="1797322"/>
            <a:ext cx="2143125" cy="2143125"/>
          </a:xfrm>
          <a:prstGeom prst="rect">
            <a:avLst/>
          </a:prstGeom>
        </p:spPr>
      </p:pic>
    </p:spTree>
    <p:extLst>
      <p:ext uri="{BB962C8B-B14F-4D97-AF65-F5344CB8AC3E}">
        <p14:creationId xmlns:p14="http://schemas.microsoft.com/office/powerpoint/2010/main" val="1191862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868101"/>
          </a:xfrm>
        </p:spPr>
        <p:txBody>
          <a:bodyPr>
            <a:normAutofit/>
          </a:bodyPr>
          <a:lstStyle/>
          <a:p>
            <a:pPr>
              <a:lnSpc>
                <a:spcPct val="100000"/>
              </a:lnSpc>
              <a:spcBef>
                <a:spcPts val="0"/>
              </a:spcBef>
            </a:pPr>
            <a:r>
              <a:rPr lang="ro-RO" sz="3600" b="1" dirty="0">
                <a:solidFill>
                  <a:srgbClr val="0070C0"/>
                </a:solidFill>
                <a:latin typeface="Calibri" pitchFamily="34" charset="0"/>
              </a:rPr>
              <a:t>EXCEPȚII</a:t>
            </a:r>
            <a:endParaRPr lang="ro-RO" sz="3600" b="1" dirty="0">
              <a:solidFill>
                <a:schemeClr val="tx1"/>
              </a:solidFill>
              <a:latin typeface="Calibri" panose="020F0502020204030204"/>
            </a:endParaRPr>
          </a:p>
        </p:txBody>
      </p:sp>
      <p:sp>
        <p:nvSpPr>
          <p:cNvPr id="33" name="TextBox 32"/>
          <p:cNvSpPr txBox="1"/>
          <p:nvPr/>
        </p:nvSpPr>
        <p:spPr>
          <a:xfrm>
            <a:off x="300942" y="914400"/>
            <a:ext cx="8970380" cy="5792475"/>
          </a:xfrm>
          <a:prstGeom prst="rect">
            <a:avLst/>
          </a:prstGeom>
          <a:noFill/>
        </p:spPr>
        <p:txBody>
          <a:bodyPr wrap="square" rtlCol="0">
            <a:spAutoFit/>
          </a:bodyPr>
          <a:lstStyle/>
          <a:p>
            <a:pPr marL="230400" lvl="0" algn="just">
              <a:spcBef>
                <a:spcPts val="1000"/>
              </a:spcBef>
              <a:defRPr/>
            </a:pPr>
            <a:r>
              <a:rPr lang="ro-RO" altLang="ko-KR" dirty="0">
                <a:solidFill>
                  <a:srgbClr val="002060"/>
                </a:solidFill>
                <a:cs typeface="Arial" pitchFamily="34" charset="0"/>
              </a:rPr>
              <a:t>Cazurile de excepții pentru care Legea nr.  74/2020 nu poate fi aplicată sunt următoarele:</a:t>
            </a:r>
          </a:p>
          <a:p>
            <a:pPr marL="230400" indent="-342900" algn="just">
              <a:spcBef>
                <a:spcPts val="1000"/>
              </a:spcBef>
              <a:buFont typeface="+mj-lt"/>
              <a:buAutoNum type="arabicPeriod"/>
            </a:pPr>
            <a:r>
              <a:rPr lang="ro-RO" dirty="0">
                <a:solidFill>
                  <a:schemeClr val="accent6"/>
                </a:solidFill>
              </a:rPr>
              <a:t>contractele de achiziții sectoriale atribuite în scopul revânzării sau închirierii către terți;</a:t>
            </a:r>
          </a:p>
          <a:p>
            <a:pPr marL="230400" indent="-342900" algn="just">
              <a:spcBef>
                <a:spcPts val="1000"/>
              </a:spcBef>
              <a:buFont typeface="+mj-lt"/>
              <a:buAutoNum type="arabicPeriod"/>
            </a:pPr>
            <a:r>
              <a:rPr lang="ro-RO" dirty="0">
                <a:solidFill>
                  <a:schemeClr val="accent6"/>
                </a:solidFill>
              </a:rPr>
              <a:t>contractele de achiziții sectoriale și concursurile  de soluții atribuite sau organizate în alte scopuri decât pentru desfășurarea unei activități prevăzute sau pentru desfășurarea unei astfel de activități în afara Republicii Moldova;</a:t>
            </a:r>
          </a:p>
          <a:p>
            <a:pPr marL="230400" indent="-342900" algn="just">
              <a:spcBef>
                <a:spcPts val="1000"/>
              </a:spcBef>
              <a:buFont typeface="+mj-lt"/>
              <a:buAutoNum type="arabicPeriod"/>
            </a:pPr>
            <a:r>
              <a:rPr lang="ro-RO" dirty="0">
                <a:solidFill>
                  <a:schemeClr val="accent6"/>
                </a:solidFill>
              </a:rPr>
              <a:t>contractele și concursurile de soluții atribuite sau organizate conform unor norme internaționale</a:t>
            </a:r>
            <a:r>
              <a:rPr lang="en-US" dirty="0">
                <a:solidFill>
                  <a:schemeClr val="accent6"/>
                </a:solidFill>
              </a:rPr>
              <a:t>;</a:t>
            </a:r>
            <a:endParaRPr lang="ro-RO" dirty="0">
              <a:solidFill>
                <a:schemeClr val="accent6"/>
              </a:solidFill>
            </a:endParaRPr>
          </a:p>
          <a:p>
            <a:pPr marL="230400" indent="-342900" algn="just">
              <a:spcBef>
                <a:spcPts val="1000"/>
              </a:spcBef>
              <a:buFont typeface="+mj-lt"/>
              <a:buAutoNum type="arabicPeriod"/>
            </a:pPr>
            <a:r>
              <a:rPr lang="ro-RO" dirty="0">
                <a:solidFill>
                  <a:schemeClr val="accent6"/>
                </a:solidFill>
              </a:rPr>
              <a:t>contractele de achiziții de servicii:  a) specifice; b) atribuite pe baza unui drept exclusiv;   c) de cercetare și dezvoltare;</a:t>
            </a:r>
          </a:p>
          <a:p>
            <a:pPr marL="230400" indent="-342900" algn="just">
              <a:spcBef>
                <a:spcPts val="1000"/>
              </a:spcBef>
              <a:buFont typeface="+mj-lt"/>
              <a:buAutoNum type="arabicPeriod"/>
            </a:pPr>
            <a:r>
              <a:rPr lang="ro-RO" dirty="0">
                <a:solidFill>
                  <a:schemeClr val="accent6"/>
                </a:solidFill>
              </a:rPr>
              <a:t>contractele de achiziții atribuite de anumite entități contractante pentru achiziționarea de apă și furnizarea de energie sau de combustibil pentru producerea energiei;</a:t>
            </a:r>
          </a:p>
          <a:p>
            <a:pPr marL="230400" indent="-342900" algn="just">
              <a:spcBef>
                <a:spcPts val="1000"/>
              </a:spcBef>
              <a:buFont typeface="+mj-lt"/>
              <a:buAutoNum type="arabicPeriod"/>
            </a:pPr>
            <a:r>
              <a:rPr lang="ro-RO" dirty="0">
                <a:solidFill>
                  <a:schemeClr val="accent6"/>
                </a:solidFill>
              </a:rPr>
              <a:t>achizițiile care includ aspecte de apărare și de securitate, achizițiile mixte care se referă la activități sectoriale și impllică aspecte de apărare sau de securitate;</a:t>
            </a:r>
          </a:p>
          <a:p>
            <a:pPr marL="230400" indent="-342900" algn="just">
              <a:spcBef>
                <a:spcPts val="1000"/>
              </a:spcBef>
              <a:buFont typeface="+mj-lt"/>
              <a:buAutoNum type="arabicPeriod"/>
            </a:pPr>
            <a:r>
              <a:rPr lang="ro-RO" dirty="0">
                <a:solidFill>
                  <a:schemeClr val="accent6"/>
                </a:solidFill>
              </a:rPr>
              <a:t>contractele de achiziții atribuite unei întreprinderi afiliate, contractele de achiziții atribuite unei asociații în participațiune sau a unei entități contractante care face parte dintr-o asociație în participațiune.</a:t>
            </a:r>
          </a:p>
          <a:p>
            <a:pPr lvl="0" algn="just">
              <a:spcBef>
                <a:spcPts val="1200"/>
              </a:spcBef>
              <a:defRPr/>
            </a:pPr>
            <a:endParaRPr lang="ro-RO" altLang="ko-KR" sz="1200"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29194" y="1472855"/>
            <a:ext cx="2623431" cy="2857500"/>
          </a:xfrm>
          <a:prstGeom prst="rect">
            <a:avLst/>
          </a:prstGeom>
        </p:spPr>
      </p:pic>
    </p:spTree>
    <p:extLst>
      <p:ext uri="{BB962C8B-B14F-4D97-AF65-F5344CB8AC3E}">
        <p14:creationId xmlns:p14="http://schemas.microsoft.com/office/powerpoint/2010/main" val="24040146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75504"/>
          </a:xfrm>
        </p:spPr>
        <p:txBody>
          <a:bodyPr>
            <a:normAutofit/>
          </a:bodyPr>
          <a:lstStyle/>
          <a:p>
            <a:pPr>
              <a:lnSpc>
                <a:spcPct val="100000"/>
              </a:lnSpc>
              <a:spcBef>
                <a:spcPts val="0"/>
              </a:spcBef>
            </a:pPr>
            <a:r>
              <a:rPr lang="ro-RO" sz="3600" b="1" dirty="0">
                <a:solidFill>
                  <a:srgbClr val="0070C0"/>
                </a:solidFill>
                <a:latin typeface="Calibri" pitchFamily="34" charset="0"/>
              </a:rPr>
              <a:t>PRINCIPII GENERALE</a:t>
            </a:r>
            <a:endParaRPr lang="ro-RO" sz="3600" b="1" dirty="0">
              <a:solidFill>
                <a:schemeClr val="tx1"/>
              </a:solidFill>
              <a:latin typeface="Calibri" panose="020F0502020204030204"/>
            </a:endParaRPr>
          </a:p>
        </p:txBody>
      </p:sp>
      <p:sp>
        <p:nvSpPr>
          <p:cNvPr id="33" name="TextBox 32"/>
          <p:cNvSpPr txBox="1"/>
          <p:nvPr/>
        </p:nvSpPr>
        <p:spPr>
          <a:xfrm>
            <a:off x="295082" y="995423"/>
            <a:ext cx="11259270" cy="369332"/>
          </a:xfrm>
          <a:prstGeom prst="rect">
            <a:avLst/>
          </a:prstGeom>
          <a:noFill/>
        </p:spPr>
        <p:txBody>
          <a:bodyPr wrap="square" rtlCol="0">
            <a:spAutoFit/>
          </a:bodyPr>
          <a:lstStyle/>
          <a:p>
            <a:pPr lvl="0" algn="ctr">
              <a:spcBef>
                <a:spcPts val="1200"/>
              </a:spcBef>
              <a:defRPr/>
            </a:pPr>
            <a:r>
              <a:rPr lang="ro-RO" altLang="ko-KR" dirty="0">
                <a:solidFill>
                  <a:srgbClr val="002060"/>
                </a:solidFill>
                <a:cs typeface="Arial" pitchFamily="34" charset="0"/>
              </a:rPr>
              <a:t>Principiile generale aplicabilite achizițiilor sectoriale sunt: </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4613" y="1502555"/>
            <a:ext cx="2801074" cy="1854431"/>
          </a:xfrm>
          <a:prstGeom prst="rect">
            <a:avLst/>
          </a:prstGeom>
        </p:spPr>
      </p:pic>
      <p:sp>
        <p:nvSpPr>
          <p:cNvPr id="9" name="TextBox 8"/>
          <p:cNvSpPr txBox="1"/>
          <p:nvPr/>
        </p:nvSpPr>
        <p:spPr>
          <a:xfrm>
            <a:off x="3274394" y="3461158"/>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2) EGALITATE</a:t>
            </a:r>
          </a:p>
        </p:txBody>
      </p:sp>
      <p:pic>
        <p:nvPicPr>
          <p:cNvPr id="4" name="Рисунок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185" y="1449645"/>
            <a:ext cx="2732077" cy="1905144"/>
          </a:xfrm>
          <a:prstGeom prst="rect">
            <a:avLst/>
          </a:prstGeom>
        </p:spPr>
      </p:pic>
      <p:sp>
        <p:nvSpPr>
          <p:cNvPr id="11" name="TextBox 10"/>
          <p:cNvSpPr txBox="1"/>
          <p:nvPr/>
        </p:nvSpPr>
        <p:spPr>
          <a:xfrm>
            <a:off x="0" y="3484308"/>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1) LEGALITATE</a:t>
            </a:r>
          </a:p>
        </p:txBody>
      </p:sp>
      <p:pic>
        <p:nvPicPr>
          <p:cNvPr id="5" name="Рисунок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0296" y="1611654"/>
            <a:ext cx="1780360" cy="1780360"/>
          </a:xfrm>
          <a:prstGeom prst="rect">
            <a:avLst/>
          </a:prstGeom>
        </p:spPr>
      </p:pic>
      <p:sp>
        <p:nvSpPr>
          <p:cNvPr id="13" name="TextBox 12"/>
          <p:cNvSpPr txBox="1"/>
          <p:nvPr/>
        </p:nvSpPr>
        <p:spPr>
          <a:xfrm>
            <a:off x="6307440" y="3450244"/>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3) NON-DISCRIMINARE</a:t>
            </a:r>
          </a:p>
        </p:txBody>
      </p:sp>
      <p:pic>
        <p:nvPicPr>
          <p:cNvPr id="6" name="Рисунок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19793" y="1587140"/>
            <a:ext cx="1662112" cy="1662112"/>
          </a:xfrm>
          <a:prstGeom prst="rect">
            <a:avLst/>
          </a:prstGeom>
        </p:spPr>
      </p:pic>
      <p:sp>
        <p:nvSpPr>
          <p:cNvPr id="15" name="TextBox 14"/>
          <p:cNvSpPr txBox="1"/>
          <p:nvPr/>
        </p:nvSpPr>
        <p:spPr>
          <a:xfrm>
            <a:off x="9154410" y="3435849"/>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4) TRANSPARENȚĂ</a:t>
            </a:r>
          </a:p>
        </p:txBody>
      </p:sp>
      <p:pic>
        <p:nvPicPr>
          <p:cNvPr id="7" name="Рисунок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2906" y="3964642"/>
            <a:ext cx="2233914" cy="1579631"/>
          </a:xfrm>
          <a:prstGeom prst="rect">
            <a:avLst/>
          </a:prstGeom>
        </p:spPr>
      </p:pic>
      <p:sp>
        <p:nvSpPr>
          <p:cNvPr id="17" name="TextBox 16"/>
          <p:cNvSpPr txBox="1"/>
          <p:nvPr/>
        </p:nvSpPr>
        <p:spPr>
          <a:xfrm>
            <a:off x="674856" y="5635865"/>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5) PROPORȚIONALITATE</a:t>
            </a:r>
          </a:p>
        </p:txBody>
      </p:sp>
      <p:pic>
        <p:nvPicPr>
          <p:cNvPr id="8" name="Рисунок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42796" y="4217813"/>
            <a:ext cx="2211212" cy="1419058"/>
          </a:xfrm>
          <a:prstGeom prst="rect">
            <a:avLst/>
          </a:prstGeom>
        </p:spPr>
      </p:pic>
      <p:sp>
        <p:nvSpPr>
          <p:cNvPr id="19" name="TextBox 18"/>
          <p:cNvSpPr txBox="1"/>
          <p:nvPr/>
        </p:nvSpPr>
        <p:spPr>
          <a:xfrm>
            <a:off x="3586197" y="5688976"/>
            <a:ext cx="2614417" cy="584775"/>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6) PROMOVAREA CONCURENȚEI</a:t>
            </a:r>
          </a:p>
        </p:txBody>
      </p:sp>
      <p:pic>
        <p:nvPicPr>
          <p:cNvPr id="14" name="Рисунок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21037" y="4109013"/>
            <a:ext cx="1497434" cy="1342663"/>
          </a:xfrm>
          <a:prstGeom prst="rect">
            <a:avLst/>
          </a:prstGeom>
        </p:spPr>
      </p:pic>
      <p:sp>
        <p:nvSpPr>
          <p:cNvPr id="23" name="TextBox 22"/>
          <p:cNvSpPr txBox="1"/>
          <p:nvPr/>
        </p:nvSpPr>
        <p:spPr>
          <a:xfrm>
            <a:off x="6321932" y="5675348"/>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7) PROTECȚIA MEDIULUI</a:t>
            </a:r>
          </a:p>
        </p:txBody>
      </p:sp>
      <p:pic>
        <p:nvPicPr>
          <p:cNvPr id="16" name="Рисунок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047198" y="4004840"/>
            <a:ext cx="2253951" cy="1597307"/>
          </a:xfrm>
          <a:prstGeom prst="rect">
            <a:avLst/>
          </a:prstGeom>
        </p:spPr>
      </p:pic>
      <p:sp>
        <p:nvSpPr>
          <p:cNvPr id="25" name="TextBox 24"/>
          <p:cNvSpPr txBox="1"/>
          <p:nvPr/>
        </p:nvSpPr>
        <p:spPr>
          <a:xfrm>
            <a:off x="8954188" y="5678926"/>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8) PROTECȚIA MUNCII</a:t>
            </a:r>
          </a:p>
        </p:txBody>
      </p:sp>
    </p:spTree>
    <p:extLst>
      <p:ext uri="{BB962C8B-B14F-4D97-AF65-F5344CB8AC3E}">
        <p14:creationId xmlns:p14="http://schemas.microsoft.com/office/powerpoint/2010/main" val="2189787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54388"/>
          </a:xfrm>
        </p:spPr>
        <p:txBody>
          <a:bodyPr>
            <a:normAutofit/>
          </a:bodyPr>
          <a:lstStyle/>
          <a:p>
            <a:pPr algn="ctr"/>
            <a:r>
              <a:rPr lang="x-none" sz="3600" dirty="0">
                <a:latin typeface="+mn-lt"/>
              </a:rPr>
              <a:t>Planul de achiziții</a:t>
            </a:r>
            <a:endParaRPr lang="ro-RO" sz="3600" dirty="0">
              <a:latin typeface="+mn-lt"/>
            </a:endParaRPr>
          </a:p>
        </p:txBody>
      </p:sp>
      <p:sp>
        <p:nvSpPr>
          <p:cNvPr id="6" name="Объект 5"/>
          <p:cNvSpPr>
            <a:spLocks noGrp="1"/>
          </p:cNvSpPr>
          <p:nvPr>
            <p:ph idx="1"/>
          </p:nvPr>
        </p:nvSpPr>
        <p:spPr>
          <a:xfrm>
            <a:off x="849774" y="1582556"/>
            <a:ext cx="10515600" cy="4351338"/>
          </a:xfrm>
        </p:spPr>
        <p:txBody>
          <a:bodyPr>
            <a:normAutofit lnSpcReduction="10000"/>
          </a:bodyPr>
          <a:lstStyle/>
          <a:p>
            <a:pPr marL="230400" algn="just">
              <a:lnSpc>
                <a:spcPct val="100000"/>
              </a:lnSpc>
            </a:pPr>
            <a:r>
              <a:rPr lang="it-IT" sz="1800" dirty="0"/>
              <a:t>Etapa de planificare/pregătire a procesului de achiziție sectorială se inițiază prin identificarea necesităților și elaborarea planurilor anuale de efectuare a achizițiilor sectoriale, care se finalizează cu aprobarea de către conducătorul entității contractante/autorității centrale de achiziții a documentației de atribuire, inclusiv a documentelor-suport</a:t>
            </a:r>
            <a:r>
              <a:rPr lang="x-none" sz="1800" dirty="0"/>
              <a:t>.</a:t>
            </a:r>
          </a:p>
          <a:p>
            <a:pPr marL="230400" algn="just">
              <a:lnSpc>
                <a:spcPct val="100000"/>
              </a:lnSpc>
            </a:pPr>
            <a:r>
              <a:rPr lang="x-none" sz="1800" dirty="0"/>
              <a:t>Condițiile de planificare a achizițiilor sectoriale sunt următoarele:</a:t>
            </a:r>
            <a:endParaRPr lang="ru-RU" sz="1800" dirty="0"/>
          </a:p>
          <a:p>
            <a:pPr marL="230400" indent="0" algn="just">
              <a:lnSpc>
                <a:spcPct val="100000"/>
              </a:lnSpc>
              <a:buNone/>
            </a:pPr>
            <a:r>
              <a:rPr lang="x-none" sz="1800" dirty="0"/>
              <a:t>a) cunoașterea exactă a necesităților de bunuri, lucrări sau servicii;</a:t>
            </a:r>
            <a:endParaRPr lang="ru-RU" sz="1800" dirty="0"/>
          </a:p>
          <a:p>
            <a:pPr marL="230400" indent="0" algn="just">
              <a:lnSpc>
                <a:spcPct val="100000"/>
              </a:lnSpc>
              <a:buNone/>
            </a:pPr>
            <a:r>
              <a:rPr lang="x-none" sz="1800" dirty="0"/>
              <a:t>b) existența surselor financiare sau a dovezii alocării acestora;</a:t>
            </a:r>
            <a:endParaRPr lang="ru-RU" sz="1800" dirty="0"/>
          </a:p>
          <a:p>
            <a:pPr marL="230400" indent="0" algn="just">
              <a:lnSpc>
                <a:spcPct val="100000"/>
              </a:lnSpc>
              <a:buNone/>
            </a:pPr>
            <a:r>
              <a:rPr lang="x-none" sz="1800" dirty="0"/>
              <a:t>c) calcularea valorii estimate a contractului de achiziții sectoriale, iar în cazul acordării simultane a</a:t>
            </a:r>
            <a:r>
              <a:rPr lang="ro-RO" sz="1800" dirty="0"/>
              <a:t>l</a:t>
            </a:r>
            <a:r>
              <a:rPr lang="x-none" sz="1800" dirty="0"/>
              <a:t> contractelor sub formă de loturi separate – calcularea valorii cumulate a tuturor loturilor.</a:t>
            </a:r>
          </a:p>
          <a:p>
            <a:pPr marL="230400" lvl="0" algn="just">
              <a:lnSpc>
                <a:spcPct val="100000"/>
              </a:lnSpc>
            </a:pPr>
            <a:r>
              <a:rPr lang="it-IT" sz="1800" dirty="0"/>
              <a:t>La selectarea procedurii de atribuire, entitatea contractantă ține cont de următoarele aspecte: </a:t>
            </a:r>
            <a:endParaRPr lang="ru-RU" sz="1800" dirty="0"/>
          </a:p>
          <a:p>
            <a:pPr marL="230400" indent="0" algn="just">
              <a:lnSpc>
                <a:spcPct val="100000"/>
              </a:lnSpc>
              <a:buNone/>
            </a:pPr>
            <a:r>
              <a:rPr lang="it-IT" sz="1800" dirty="0"/>
              <a:t>a) valoarea estimată a achiziției;</a:t>
            </a:r>
            <a:endParaRPr lang="ru-RU" sz="1800" dirty="0"/>
          </a:p>
          <a:p>
            <a:pPr marL="230400" indent="0" algn="just">
              <a:lnSpc>
                <a:spcPct val="100000"/>
              </a:lnSpc>
              <a:buNone/>
            </a:pPr>
            <a:r>
              <a:rPr lang="it-IT" sz="1800" dirty="0"/>
              <a:t>b) complexitatea contractului sectorial/acordului-cadru ce urmează a fi atribuit;</a:t>
            </a:r>
            <a:endParaRPr lang="ru-RU" sz="1800" dirty="0"/>
          </a:p>
          <a:p>
            <a:pPr marL="230400" indent="0" algn="just">
              <a:lnSpc>
                <a:spcPct val="100000"/>
              </a:lnSpc>
              <a:buNone/>
            </a:pPr>
            <a:r>
              <a:rPr lang="it-IT" sz="1800" dirty="0"/>
              <a:t>c) îndeplinirea condițiilor specifice de aplicare a anumitor proceduri de </a:t>
            </a:r>
            <a:r>
              <a:rPr lang="it-IT" sz="1800" dirty="0" err="1"/>
              <a:t>atribuire</a:t>
            </a:r>
            <a:r>
              <a:rPr lang="ro-RO"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32047266"/>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62733"/>
          </a:xfrm>
        </p:spPr>
        <p:txBody>
          <a:bodyPr>
            <a:normAutofit/>
          </a:bodyPr>
          <a:lstStyle/>
          <a:p>
            <a:pPr algn="ctr"/>
            <a:r>
              <a:rPr lang="x-none" sz="3600" dirty="0">
                <a:latin typeface="+mn-lt"/>
              </a:rPr>
              <a:t>Planul de achiziții</a:t>
            </a:r>
            <a:endParaRPr lang="ro-RO" sz="3600" dirty="0">
              <a:latin typeface="+mn-lt"/>
            </a:endParaRPr>
          </a:p>
        </p:txBody>
      </p:sp>
      <p:sp>
        <p:nvSpPr>
          <p:cNvPr id="6" name="Объект 5"/>
          <p:cNvSpPr>
            <a:spLocks noGrp="1"/>
          </p:cNvSpPr>
          <p:nvPr>
            <p:ph idx="1"/>
          </p:nvPr>
        </p:nvSpPr>
        <p:spPr>
          <a:xfrm>
            <a:off x="1632029" y="1825625"/>
            <a:ext cx="8819909" cy="3568178"/>
          </a:xfrm>
        </p:spPr>
        <p:txBody>
          <a:bodyPr>
            <a:normAutofit/>
          </a:bodyPr>
          <a:lstStyle/>
          <a:p>
            <a:pPr algn="just">
              <a:lnSpc>
                <a:spcPct val="100000"/>
              </a:lnSpc>
            </a:pPr>
            <a:r>
              <a:rPr lang="it-IT" sz="1800" dirty="0"/>
              <a:t>În cazul în care contractul de </a:t>
            </a:r>
            <a:r>
              <a:rPr lang="it-IT" sz="1800" dirty="0" err="1"/>
              <a:t>achiziți</a:t>
            </a:r>
            <a:r>
              <a:rPr lang="ro-RO" sz="1800" dirty="0"/>
              <a:t>i</a:t>
            </a:r>
            <a:r>
              <a:rPr lang="it-IT" sz="1800" dirty="0"/>
              <a:t> </a:t>
            </a:r>
            <a:r>
              <a:rPr lang="it-IT" sz="1800" dirty="0" err="1"/>
              <a:t>sectorial</a:t>
            </a:r>
            <a:r>
              <a:rPr lang="ro-RO" sz="1800" dirty="0"/>
              <a:t>e</a:t>
            </a:r>
            <a:r>
              <a:rPr lang="it-IT" sz="1800" dirty="0"/>
              <a:t> de bunuri, sau de servicii presupune defalcarea pe mai multe loturi, procedura de achiziție urmează a fi realizată, de asemenea, pe loturi, cu desemnarea câștigătorului pentru fiecare lot în parte</a:t>
            </a:r>
            <a:r>
              <a:rPr lang="x-none" sz="1800" dirty="0"/>
              <a:t>.</a:t>
            </a:r>
          </a:p>
          <a:p>
            <a:pPr algn="just">
              <a:lnSpc>
                <a:spcPct val="100000"/>
              </a:lnSpc>
            </a:pPr>
            <a:r>
              <a:rPr lang="it-IT" sz="1800" dirty="0"/>
              <a:t>Planificarea achizițiilor sectoriale de lucrări se efectuează pentru întregul obiect (construcție) sau prin cumularea mai multor obiecte în loturi, cu desemnarea câștigătorului pentru fiecare obiect/lot în parte (pentru fiecare construcție)</a:t>
            </a:r>
            <a:r>
              <a:rPr lang="x-none" sz="1800" dirty="0"/>
              <a:t>.</a:t>
            </a:r>
          </a:p>
          <a:p>
            <a:pPr algn="just">
              <a:lnSpc>
                <a:spcPct val="100000"/>
              </a:lnSpc>
            </a:pPr>
            <a:r>
              <a:rPr lang="it-IT" sz="1800" dirty="0"/>
              <a:t>La atribuirea pe </a:t>
            </a:r>
            <a:r>
              <a:rPr lang="it-IT" sz="1800" dirty="0" err="1"/>
              <a:t>loturi</a:t>
            </a:r>
            <a:r>
              <a:rPr lang="it-IT" sz="1800" dirty="0"/>
              <a:t> a</a:t>
            </a:r>
            <a:r>
              <a:rPr lang="ro-RO" sz="1800" dirty="0"/>
              <a:t>l</a:t>
            </a:r>
            <a:r>
              <a:rPr lang="it-IT" sz="1800" dirty="0"/>
              <a:t> contractelor de achiziții sectoriale/acordurilor cadru, entitatea contractantă se conduce de prevederile art. </a:t>
            </a:r>
            <a:r>
              <a:rPr lang="ro-RO" sz="1800" dirty="0"/>
              <a:t> </a:t>
            </a:r>
            <a:r>
              <a:rPr lang="it-IT" sz="1800" dirty="0"/>
              <a:t>56 al Legii nr. 74/2020</a:t>
            </a:r>
            <a:r>
              <a:rPr lang="x-none"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12104471"/>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62733"/>
          </a:xfrm>
        </p:spPr>
        <p:txBody>
          <a:bodyPr>
            <a:normAutofit/>
          </a:bodyPr>
          <a:lstStyle/>
          <a:p>
            <a:pPr algn="ctr"/>
            <a:r>
              <a:rPr lang="x-none" sz="3600" dirty="0">
                <a:latin typeface="+mn-lt"/>
              </a:rPr>
              <a:t>Planul de achiziții</a:t>
            </a:r>
            <a:endParaRPr lang="ro-RO" sz="3600" dirty="0">
              <a:latin typeface="+mn-lt"/>
            </a:endParaRPr>
          </a:p>
        </p:txBody>
      </p:sp>
      <p:sp>
        <p:nvSpPr>
          <p:cNvPr id="6" name="Объект 5"/>
          <p:cNvSpPr>
            <a:spLocks noGrp="1"/>
          </p:cNvSpPr>
          <p:nvPr>
            <p:ph idx="1"/>
          </p:nvPr>
        </p:nvSpPr>
        <p:spPr>
          <a:xfrm>
            <a:off x="1226916" y="1825625"/>
            <a:ext cx="9757459" cy="3869119"/>
          </a:xfrm>
        </p:spPr>
        <p:txBody>
          <a:bodyPr>
            <a:normAutofit/>
          </a:bodyPr>
          <a:lstStyle/>
          <a:p>
            <a:pPr marL="230400" lvl="0" algn="just">
              <a:lnSpc>
                <a:spcPct val="100000"/>
              </a:lnSpc>
            </a:pPr>
            <a:r>
              <a:rPr lang="it-IT" sz="1800" dirty="0"/>
              <a:t>Planul de achiziții:</a:t>
            </a:r>
            <a:endParaRPr lang="ru-RU" sz="1800" dirty="0"/>
          </a:p>
          <a:p>
            <a:pPr marL="230400" indent="0" algn="just">
              <a:lnSpc>
                <a:spcPct val="100000"/>
              </a:lnSpc>
              <a:buNone/>
            </a:pPr>
            <a:r>
              <a:rPr lang="it-IT" sz="1800" dirty="0"/>
              <a:t>a) se coordonează cu planurile de producere, planurile de investiții, aprobate, după caz, de către Agenția Națională de Reglementare în Energetică, de către autoritățile administrației publice locale;</a:t>
            </a:r>
            <a:endParaRPr lang="ru-RU" sz="1800" dirty="0"/>
          </a:p>
          <a:p>
            <a:pPr marL="230400" indent="0" algn="just">
              <a:lnSpc>
                <a:spcPct val="100000"/>
              </a:lnSpc>
              <a:buNone/>
            </a:pPr>
            <a:r>
              <a:rPr lang="it-IT" sz="1800" dirty="0"/>
              <a:t>b) se elaborează până la începutul anului de gestiune;</a:t>
            </a:r>
            <a:endParaRPr lang="ru-RU" sz="1800" dirty="0"/>
          </a:p>
          <a:p>
            <a:pPr marL="230400" indent="0" algn="just">
              <a:lnSpc>
                <a:spcPct val="100000"/>
              </a:lnSpc>
              <a:buNone/>
            </a:pPr>
            <a:r>
              <a:rPr lang="it-IT" sz="1800" dirty="0"/>
              <a:t>c) se coordonează cu subdiviziunile beneficiarului în ceea ce privește tipul și cantitatea bunurilor, lucrărilor sau serviciilor necesare pentru desfășurarea activității continue a întreprinderii în anul calendaristic următor;</a:t>
            </a:r>
            <a:endParaRPr lang="ru-RU" sz="1800" dirty="0"/>
          </a:p>
          <a:p>
            <a:pPr marL="230400" indent="0" algn="just">
              <a:lnSpc>
                <a:spcPct val="100000"/>
              </a:lnSpc>
              <a:buNone/>
            </a:pPr>
            <a:r>
              <a:rPr lang="it-IT" sz="1800" dirty="0"/>
              <a:t>c) se definitivează după aprobarea planurilor de producere, planurilor de investiții;</a:t>
            </a:r>
            <a:endParaRPr lang="ru-RU" sz="1800" dirty="0"/>
          </a:p>
          <a:p>
            <a:pPr marL="230400" indent="0" algn="just">
              <a:lnSpc>
                <a:spcPct val="100000"/>
              </a:lnSpc>
              <a:buNone/>
            </a:pPr>
            <a:r>
              <a:rPr lang="it-IT" sz="1800" dirty="0"/>
              <a:t>d) se modifică sau se completează dacă, apar modificări în planurile de producere, planurile de investiții și, respectiv, sunt identificate noi </a:t>
            </a:r>
            <a:r>
              <a:rPr lang="it-IT" sz="1800" dirty="0" err="1"/>
              <a:t>resurse</a:t>
            </a:r>
            <a:r>
              <a:rPr lang="it-IT" sz="1800" dirty="0"/>
              <a:t> </a:t>
            </a:r>
            <a:r>
              <a:rPr lang="it-IT" sz="1800" dirty="0" err="1"/>
              <a:t>financiare</a:t>
            </a:r>
            <a:r>
              <a:rPr lang="ro-RO"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238294"/>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5194"/>
            <a:ext cx="12192000" cy="994093"/>
          </a:xfrm>
        </p:spPr>
        <p:txBody>
          <a:bodyPr>
            <a:normAutofit/>
          </a:bodyPr>
          <a:lstStyle/>
          <a:p>
            <a:r>
              <a:rPr lang="ro-RO" sz="3600" dirty="0">
                <a:latin typeface="+mn-lt"/>
              </a:rPr>
              <a:t>CONSIDERAȚII GENERALE</a:t>
            </a:r>
          </a:p>
        </p:txBody>
      </p:sp>
      <p:sp>
        <p:nvSpPr>
          <p:cNvPr id="33" name="TextBox 32"/>
          <p:cNvSpPr txBox="1"/>
          <p:nvPr/>
        </p:nvSpPr>
        <p:spPr>
          <a:xfrm>
            <a:off x="1048824" y="1545621"/>
            <a:ext cx="10518434" cy="553998"/>
          </a:xfrm>
          <a:prstGeom prst="rect">
            <a:avLst/>
          </a:prstGeom>
          <a:noFill/>
        </p:spPr>
        <p:txBody>
          <a:bodyPr wrap="square" rtlCol="0">
            <a:spAutoFit/>
          </a:bodyPr>
          <a:lstStyle/>
          <a:p>
            <a:pPr lvl="0" algn="just">
              <a:spcBef>
                <a:spcPts val="1200"/>
              </a:spcBef>
              <a:defRPr/>
            </a:pPr>
            <a:endParaRPr lang="ro-RO" sz="1400" i="1" kern="0" dirty="0">
              <a:solidFill>
                <a:srgbClr val="002060"/>
              </a:solidFill>
              <a:latin typeface="Calibri" pitchFamily="34" charset="0"/>
            </a:endParaRPr>
          </a:p>
          <a:p>
            <a:pPr algn="ctr"/>
            <a:endParaRPr lang="en-US" altLang="ko-KR" sz="1600" dirty="0">
              <a:solidFill>
                <a:schemeClr val="tx1">
                  <a:lumMod val="75000"/>
                  <a:lumOff val="25000"/>
                </a:schemeClr>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5918" y="1451210"/>
            <a:ext cx="1732200" cy="1732200"/>
          </a:xfrm>
          <a:prstGeom prst="rect">
            <a:avLst/>
          </a:prstGeom>
        </p:spPr>
      </p:pic>
      <p:sp>
        <p:nvSpPr>
          <p:cNvPr id="4" name="TextBox 3"/>
          <p:cNvSpPr txBox="1"/>
          <p:nvPr/>
        </p:nvSpPr>
        <p:spPr>
          <a:xfrm>
            <a:off x="719091" y="3428292"/>
            <a:ext cx="10626571" cy="2308324"/>
          </a:xfrm>
          <a:prstGeom prst="rect">
            <a:avLst/>
          </a:prstGeom>
          <a:noFill/>
        </p:spPr>
        <p:txBody>
          <a:bodyPr wrap="square" rtlCol="0">
            <a:spAutoFit/>
          </a:bodyPr>
          <a:lstStyle/>
          <a:p>
            <a:pPr marL="230400" algn="just">
              <a:spcBef>
                <a:spcPts val="1000"/>
              </a:spcBef>
            </a:pPr>
            <a:r>
              <a:rPr lang="ro-RO" dirty="0"/>
              <a:t>Legea nr. 74</a:t>
            </a:r>
            <a:r>
              <a:rPr lang="en-GB" dirty="0"/>
              <a:t>/</a:t>
            </a:r>
            <a:r>
              <a:rPr lang="ro-RO" dirty="0"/>
              <a:t>2020 privind achizițiile în sectoarele energeticii, apei, transporturilor și serviciilor poștale transpune parțial Directiva 2014/25/UE a Parlamentului European și a Consiliului din 26 februarie 2014 privind achizițiile efectuate de către entitățile care își desfășoară activitatea în sectoarele apei, energiei, transporturilor și serviciilor poștale și de abrogare a Directivei 2004/17/CE, publicată în Jurnalul Oficial al Uniunii Europene L 94 din 28 martie 2014, cu modificările operate prin Regulamentul delegat (UE) 2017/2364 al Comisiei din 18 decembrie 2017 de modificare a Directivei 2014/25/UE a Parlamentului European și a Consiliului în ceea ce privește pragurile de aplicare pentru procedurile de atribuire ale contractelor de achiziții publice. </a:t>
            </a:r>
          </a:p>
        </p:txBody>
      </p:sp>
    </p:spTree>
    <p:extLst>
      <p:ext uri="{BB962C8B-B14F-4D97-AF65-F5344CB8AC3E}">
        <p14:creationId xmlns:p14="http://schemas.microsoft.com/office/powerpoint/2010/main" val="29034947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51159"/>
          </a:xfrm>
        </p:spPr>
        <p:txBody>
          <a:bodyPr>
            <a:normAutofit/>
          </a:bodyPr>
          <a:lstStyle/>
          <a:p>
            <a:pPr algn="ctr"/>
            <a:r>
              <a:rPr lang="x-none" sz="3600" dirty="0">
                <a:latin typeface="+mn-lt"/>
              </a:rPr>
              <a:t>Planul de achiziții</a:t>
            </a:r>
            <a:endParaRPr lang="ro-RO" sz="3600" dirty="0">
              <a:latin typeface="+mn-lt"/>
            </a:endParaRPr>
          </a:p>
        </p:txBody>
      </p:sp>
      <p:sp>
        <p:nvSpPr>
          <p:cNvPr id="6" name="Объект 5"/>
          <p:cNvSpPr>
            <a:spLocks noGrp="1"/>
          </p:cNvSpPr>
          <p:nvPr>
            <p:ph idx="1"/>
          </p:nvPr>
        </p:nvSpPr>
        <p:spPr>
          <a:xfrm>
            <a:off x="1400536" y="1825625"/>
            <a:ext cx="9294471" cy="3359833"/>
          </a:xfrm>
        </p:spPr>
        <p:txBody>
          <a:bodyPr>
            <a:normAutofit/>
          </a:bodyPr>
          <a:lstStyle/>
          <a:p>
            <a:pPr algn="just">
              <a:lnSpc>
                <a:spcPct val="100000"/>
              </a:lnSpc>
            </a:pPr>
            <a:r>
              <a:rPr lang="it-IT" sz="1800" dirty="0"/>
              <a:t>Pentru achizițiile suplimentare (modificarea planurilor de producere, planurilor de investiții, acordarea subvențiilor), despre care nu se știa la momentul întocmirii planului de achiziții, se desfășoară o procedură nouă de achiziție, în conformitate cu pragurile prevăzute în Legea </a:t>
            </a:r>
            <a:r>
              <a:rPr lang="it-IT" sz="1800" dirty="0" err="1"/>
              <a:t>nr</a:t>
            </a:r>
            <a:r>
              <a:rPr lang="it-IT" sz="1800" dirty="0"/>
              <a:t>.</a:t>
            </a:r>
            <a:r>
              <a:rPr lang="ro-RO" sz="1800" dirty="0"/>
              <a:t> </a:t>
            </a:r>
            <a:r>
              <a:rPr lang="it-IT" sz="1800" dirty="0"/>
              <a:t>74/2020.</a:t>
            </a:r>
            <a:endParaRPr lang="x-none" sz="1800" dirty="0"/>
          </a:p>
          <a:p>
            <a:pPr algn="just">
              <a:lnSpc>
                <a:spcPct val="100000"/>
              </a:lnSpc>
            </a:pPr>
            <a:r>
              <a:rPr lang="it-IT" sz="1800" dirty="0"/>
              <a:t>Atunci când contractul de </a:t>
            </a:r>
            <a:r>
              <a:rPr lang="it-IT" sz="1800" dirty="0" err="1"/>
              <a:t>achiziți</a:t>
            </a:r>
            <a:r>
              <a:rPr lang="ro-RO" sz="1800" dirty="0"/>
              <a:t>i</a:t>
            </a:r>
            <a:r>
              <a:rPr lang="it-IT" sz="1800" dirty="0"/>
              <a:t> </a:t>
            </a:r>
            <a:r>
              <a:rPr lang="it-IT" sz="1800" dirty="0" err="1"/>
              <a:t>sectorial</a:t>
            </a:r>
            <a:r>
              <a:rPr lang="ro-RO" sz="1800" dirty="0"/>
              <a:t>e</a:t>
            </a:r>
            <a:r>
              <a:rPr lang="it-IT" sz="1800" dirty="0"/>
              <a:t> este rezoluționat, iar entitatea contractantă are nevoie de bunurile, lucrările sau serviciile prevăzute în acest contract, aceasta desfășoară proceduri noi de achiziție reieșind din soldul (volumul nelivrat, neprestat sau neîndeplinit) contractului inițial și prin încadrarea acestei proceduri la pragurile prevăzute de Legea </a:t>
            </a:r>
            <a:r>
              <a:rPr lang="it-IT" sz="1800" dirty="0" err="1"/>
              <a:t>nr</a:t>
            </a:r>
            <a:r>
              <a:rPr lang="it-IT" sz="1800" dirty="0"/>
              <a:t>.</a:t>
            </a:r>
            <a:r>
              <a:rPr lang="ro-RO" sz="1800" dirty="0"/>
              <a:t> </a:t>
            </a:r>
            <a:r>
              <a:rPr lang="it-IT" sz="1800" dirty="0"/>
              <a:t>74/2020</a:t>
            </a:r>
            <a:r>
              <a:rPr lang="x-none"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99737849"/>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89113"/>
          </a:xfrm>
        </p:spPr>
        <p:txBody>
          <a:bodyPr>
            <a:normAutofit/>
          </a:bodyPr>
          <a:lstStyle/>
          <a:p>
            <a:pPr algn="ctr"/>
            <a:r>
              <a:rPr lang="x-none" sz="3600" dirty="0">
                <a:latin typeface="+mn-lt"/>
              </a:rPr>
              <a:t>Planul de achiziții</a:t>
            </a:r>
            <a:endParaRPr lang="ro-RO" sz="3600" dirty="0">
              <a:latin typeface="+mn-lt"/>
            </a:endParaRPr>
          </a:p>
        </p:txBody>
      </p:sp>
      <p:graphicFrame>
        <p:nvGraphicFramePr>
          <p:cNvPr id="3" name="Объект 2"/>
          <p:cNvGraphicFramePr>
            <a:graphicFrameLocks noGrp="1"/>
          </p:cNvGraphicFramePr>
          <p:nvPr>
            <p:ph idx="1"/>
            <p:extLst>
              <p:ext uri="{D42A27DB-BD31-4B8C-83A1-F6EECF244321}">
                <p14:modId xmlns:p14="http://schemas.microsoft.com/office/powerpoint/2010/main" val="1186874169"/>
              </p:ext>
            </p:extLst>
          </p:nvPr>
        </p:nvGraphicFramePr>
        <p:xfrm>
          <a:off x="502531" y="2785951"/>
          <a:ext cx="11002703" cy="2743200"/>
        </p:xfrm>
        <a:graphic>
          <a:graphicData uri="http://schemas.openxmlformats.org/drawingml/2006/table">
            <a:tbl>
              <a:tblPr firstRow="1" firstCol="1" bandRow="1" bandCol="1">
                <a:tableStyleId>{5C22544A-7EE6-4342-B048-85BDC9FD1C3A}</a:tableStyleId>
              </a:tblPr>
              <a:tblGrid>
                <a:gridCol w="702086">
                  <a:extLst>
                    <a:ext uri="{9D8B030D-6E8A-4147-A177-3AD203B41FA5}">
                      <a16:colId xmlns:a16="http://schemas.microsoft.com/office/drawing/2014/main" val="655026882"/>
                    </a:ext>
                  </a:extLst>
                </a:gridCol>
                <a:gridCol w="2965481">
                  <a:extLst>
                    <a:ext uri="{9D8B030D-6E8A-4147-A177-3AD203B41FA5}">
                      <a16:colId xmlns:a16="http://schemas.microsoft.com/office/drawing/2014/main" val="2034532464"/>
                    </a:ext>
                  </a:extLst>
                </a:gridCol>
                <a:gridCol w="1698267">
                  <a:extLst>
                    <a:ext uri="{9D8B030D-6E8A-4147-A177-3AD203B41FA5}">
                      <a16:colId xmlns:a16="http://schemas.microsoft.com/office/drawing/2014/main" val="1344572197"/>
                    </a:ext>
                  </a:extLst>
                </a:gridCol>
                <a:gridCol w="1794076">
                  <a:extLst>
                    <a:ext uri="{9D8B030D-6E8A-4147-A177-3AD203B41FA5}">
                      <a16:colId xmlns:a16="http://schemas.microsoft.com/office/drawing/2014/main" val="2757445342"/>
                    </a:ext>
                  </a:extLst>
                </a:gridCol>
                <a:gridCol w="1886673">
                  <a:extLst>
                    <a:ext uri="{9D8B030D-6E8A-4147-A177-3AD203B41FA5}">
                      <a16:colId xmlns:a16="http://schemas.microsoft.com/office/drawing/2014/main" val="3131442522"/>
                    </a:ext>
                  </a:extLst>
                </a:gridCol>
                <a:gridCol w="1956120">
                  <a:extLst>
                    <a:ext uri="{9D8B030D-6E8A-4147-A177-3AD203B41FA5}">
                      <a16:colId xmlns:a16="http://schemas.microsoft.com/office/drawing/2014/main" val="4009862701"/>
                    </a:ext>
                  </a:extLst>
                </a:gridCol>
              </a:tblGrid>
              <a:tr h="898999">
                <a:tc>
                  <a:txBody>
                    <a:bodyPr/>
                    <a:lstStyle/>
                    <a:p>
                      <a:pPr indent="457200" algn="l">
                        <a:spcAft>
                          <a:spcPts val="0"/>
                        </a:spcAft>
                      </a:pPr>
                      <a:endParaRPr lang="en-US" sz="1000" dirty="0">
                        <a:effectLst/>
                        <a:latin typeface="Times New Roman" panose="02020603050405020304" pitchFamily="18" charset="0"/>
                        <a:ea typeface="Times New Roman" panose="02020603050405020304" pitchFamily="18" charset="0"/>
                      </a:endParaRPr>
                    </a:p>
                    <a:p>
                      <a:pPr indent="457200" algn="l">
                        <a:spcAft>
                          <a:spcPts val="0"/>
                        </a:spcAft>
                      </a:pPr>
                      <a:endParaRPr lang="ru-RU" sz="1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indent="457200" algn="ctr">
                        <a:spcAft>
                          <a:spcPts val="0"/>
                        </a:spcAft>
                      </a:pPr>
                      <a:r>
                        <a:rPr lang="ro-RO" sz="1800" dirty="0">
                          <a:effectLst/>
                        </a:rPr>
                        <a:t>Expunerea obiectului de </a:t>
                      </a:r>
                      <a:r>
                        <a:rPr lang="ro-RO" sz="1800" dirty="0" err="1">
                          <a:effectLst/>
                        </a:rPr>
                        <a:t>achiziţie</a:t>
                      </a:r>
                      <a:endParaRPr lang="ru-RU"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indent="360000" algn="ctr">
                        <a:spcBef>
                          <a:spcPts val="1200"/>
                        </a:spcBef>
                        <a:spcAft>
                          <a:spcPts val="0"/>
                        </a:spcAft>
                      </a:pPr>
                      <a:endParaRPr lang="ro-RO" sz="1800" dirty="0">
                        <a:effectLst/>
                      </a:endParaRPr>
                    </a:p>
                    <a:p>
                      <a:pPr indent="360000" algn="ctr">
                        <a:spcBef>
                          <a:spcPts val="1200"/>
                        </a:spcBef>
                        <a:spcAft>
                          <a:spcPts val="0"/>
                        </a:spcAft>
                      </a:pPr>
                      <a:r>
                        <a:rPr lang="ro-RO" sz="1800" dirty="0">
                          <a:effectLst/>
                        </a:rPr>
                        <a:t>Codul CPV</a:t>
                      </a:r>
                      <a:endParaRPr lang="ru-RU"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ro-RO" sz="1800" dirty="0">
                          <a:effectLst/>
                        </a:rPr>
                        <a:t>Valoarea estimată fără TVA (lei)</a:t>
                      </a:r>
                      <a:endParaRPr lang="ru-RU"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indent="457200" algn="ctr">
                        <a:spcAft>
                          <a:spcPts val="0"/>
                        </a:spcAft>
                      </a:pPr>
                      <a:r>
                        <a:rPr lang="ro-RO" sz="1800" dirty="0">
                          <a:effectLst/>
                        </a:rPr>
                        <a:t>Procedura de </a:t>
                      </a:r>
                      <a:r>
                        <a:rPr lang="ro-RO" sz="1800" dirty="0" err="1">
                          <a:effectLst/>
                        </a:rPr>
                        <a:t>achiziţie</a:t>
                      </a:r>
                      <a:r>
                        <a:rPr lang="ro-RO" sz="1800" dirty="0">
                          <a:effectLst/>
                        </a:rPr>
                        <a:t> aplicabilă</a:t>
                      </a:r>
                      <a:endParaRPr lang="ru-RU"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indent="457200" algn="ctr">
                        <a:spcAft>
                          <a:spcPts val="0"/>
                        </a:spcAft>
                      </a:pPr>
                      <a:r>
                        <a:rPr lang="ro-RO" sz="1800" dirty="0">
                          <a:effectLst/>
                        </a:rPr>
                        <a:t>Perioada desfăşurării </a:t>
                      </a:r>
                    </a:p>
                    <a:p>
                      <a:pPr indent="457200" algn="ctr">
                        <a:spcAft>
                          <a:spcPts val="0"/>
                        </a:spcAft>
                      </a:pPr>
                      <a:r>
                        <a:rPr lang="ro-RO" sz="1800" dirty="0">
                          <a:effectLst/>
                        </a:rPr>
                        <a:t>procedurii de achiziţie </a:t>
                      </a:r>
                      <a:endParaRPr lang="ru-RU"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56722820"/>
                  </a:ext>
                </a:extLst>
              </a:tr>
              <a:tr h="1198666">
                <a:tc>
                  <a:txBody>
                    <a:bodyPr/>
                    <a:lstStyle/>
                    <a:p>
                      <a:pPr indent="457200" algn="just">
                        <a:spcAft>
                          <a:spcPts val="0"/>
                        </a:spcAft>
                      </a:pPr>
                      <a:r>
                        <a:rPr lang="ro-RO" sz="1000">
                          <a:effectLst/>
                        </a:rPr>
                        <a:t> </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360000" algn="l">
                        <a:spcAft>
                          <a:spcPts val="0"/>
                        </a:spcAft>
                      </a:pPr>
                      <a:r>
                        <a:rPr lang="ro-RO" sz="1800" dirty="0">
                          <a:effectLst/>
                        </a:rPr>
                        <a:t>Se efectuează descrierea succintă a obiectului contractelor de achiziții sectoriale</a:t>
                      </a:r>
                      <a:r>
                        <a:rPr lang="ru-RU" sz="1800" dirty="0">
                          <a:effectLst/>
                        </a:rPr>
                        <a:t> </a:t>
                      </a:r>
                      <a:r>
                        <a:rPr lang="ro-RO" sz="1800" dirty="0">
                          <a:effectLst/>
                        </a:rPr>
                        <a:t>care urmează a fi realizate pe parcursul anului</a:t>
                      </a:r>
                      <a:endParaRPr lang="ru-RU" sz="1800" dirty="0">
                        <a:effectLst/>
                      </a:endParaRPr>
                    </a:p>
                    <a:p>
                      <a:pPr indent="360000" algn="l">
                        <a:spcAft>
                          <a:spcPts val="0"/>
                        </a:spcAft>
                      </a:pPr>
                      <a:r>
                        <a:rPr lang="ro-RO" sz="1800" dirty="0">
                          <a:effectLst/>
                        </a:rPr>
                        <a:t> </a:t>
                      </a:r>
                      <a:endParaRPr lang="ru-RU"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0"/>
                        </a:spcAft>
                      </a:pPr>
                      <a:r>
                        <a:rPr lang="ro-RO" sz="1800">
                          <a:effectLst/>
                        </a:rPr>
                        <a:t> </a:t>
                      </a:r>
                      <a:endParaRPr lang="ru-RU"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0"/>
                        </a:spcAft>
                      </a:pPr>
                      <a:r>
                        <a:rPr lang="ro-RO" sz="1800">
                          <a:effectLst/>
                        </a:rPr>
                        <a:t> </a:t>
                      </a:r>
                      <a:endParaRPr lang="ru-RU"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360000" algn="l">
                        <a:spcAft>
                          <a:spcPts val="0"/>
                        </a:spcAft>
                      </a:pPr>
                      <a:r>
                        <a:rPr lang="ro-RO" sz="1800" dirty="0">
                          <a:effectLst/>
                        </a:rPr>
                        <a:t>Se identifică în conformitate cu Legea nr. </a:t>
                      </a:r>
                      <a:r>
                        <a:rPr lang="en-US" sz="1800" dirty="0">
                          <a:effectLst/>
                        </a:rPr>
                        <a:t>74/2020 </a:t>
                      </a:r>
                      <a:endParaRPr lang="ru-RU"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360000" algn="ctr">
                        <a:spcAft>
                          <a:spcPts val="0"/>
                        </a:spcAft>
                      </a:pPr>
                      <a:r>
                        <a:rPr lang="ro-RO" sz="1800" dirty="0">
                          <a:effectLst/>
                        </a:rPr>
                        <a:t>Se stabileşte perioada (luna) a anului în care va fi</a:t>
                      </a:r>
                      <a:r>
                        <a:rPr lang="ro-RO" sz="1800" baseline="0" dirty="0">
                          <a:effectLst/>
                        </a:rPr>
                        <a:t> e</a:t>
                      </a:r>
                      <a:r>
                        <a:rPr lang="ro-RO" sz="1800" dirty="0">
                          <a:effectLst/>
                        </a:rPr>
                        <a:t>fectuată </a:t>
                      </a:r>
                      <a:r>
                        <a:rPr lang="ro-RO" sz="1800" baseline="0" dirty="0">
                          <a:effectLst/>
                        </a:rPr>
                        <a:t> </a:t>
                      </a:r>
                    </a:p>
                    <a:p>
                      <a:pPr indent="360000" algn="ctr">
                        <a:spcAft>
                          <a:spcPts val="0"/>
                        </a:spcAft>
                      </a:pPr>
                      <a:r>
                        <a:rPr lang="ro-RO" sz="1800" dirty="0">
                          <a:effectLst/>
                        </a:rPr>
                        <a:t>această procedură</a:t>
                      </a:r>
                      <a:endParaRPr lang="ru-RU"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0872361"/>
                  </a:ext>
                </a:extLst>
              </a:tr>
            </a:tbl>
          </a:graphicData>
        </a:graphic>
      </p:graphicFrame>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4" name="Rectangle 1"/>
          <p:cNvSpPr>
            <a:spLocks noChangeArrowheads="1"/>
          </p:cNvSpPr>
          <p:nvPr/>
        </p:nvSpPr>
        <p:spPr bwMode="auto">
          <a:xfrm>
            <a:off x="2660042" y="1770928"/>
            <a:ext cx="596579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7200" algn="ctr" defTabSz="914400" rtl="0" eaLnBrk="0" fontAlgn="base" latinLnBrk="0" hangingPunct="0">
              <a:lnSpc>
                <a:spcPct val="100000"/>
              </a:lnSpc>
              <a:spcBef>
                <a:spcPct val="0"/>
              </a:spcBef>
              <a:spcAft>
                <a:spcPct val="0"/>
              </a:spcAft>
              <a:buClrTx/>
              <a:buSzTx/>
              <a:buFontTx/>
              <a:buNone/>
              <a:tabLst/>
            </a:pPr>
            <a:r>
              <a:rPr kumimoji="0" lang="ro-RO" altLang="ru-RU" sz="2400" b="1" i="0" u="none" strike="noStrike" cap="none" normalizeH="0" baseline="0" dirty="0">
                <a:ln>
                  <a:noFill/>
                </a:ln>
                <a:solidFill>
                  <a:schemeClr val="tx1"/>
                </a:solidFill>
                <a:effectLst/>
                <a:latin typeface="+mn-lt"/>
                <a:ea typeface="Times New Roman" panose="02020603050405020304" pitchFamily="18" charset="0"/>
              </a:rPr>
              <a:t>Planul de achiziţii </a:t>
            </a:r>
            <a:endParaRPr kumimoji="0" lang="ru-RU" altLang="ru-RU" sz="2400" b="0" i="0" u="none" strike="noStrike" cap="none" normalizeH="0" baseline="0" dirty="0">
              <a:ln>
                <a:noFill/>
              </a:ln>
              <a:solidFill>
                <a:schemeClr val="tx1"/>
              </a:solidFill>
              <a:effectLst/>
              <a:latin typeface="+mn-lt"/>
            </a:endParaRPr>
          </a:p>
          <a:p>
            <a:pPr marL="0" marR="0" lvl="0" indent="457200" algn="ctr" defTabSz="914400" rtl="0" eaLnBrk="0" fontAlgn="base" latinLnBrk="0" hangingPunct="0">
              <a:lnSpc>
                <a:spcPct val="100000"/>
              </a:lnSpc>
              <a:spcBef>
                <a:spcPct val="0"/>
              </a:spcBef>
              <a:spcAft>
                <a:spcPct val="0"/>
              </a:spcAft>
              <a:buClrTx/>
              <a:buSzTx/>
              <a:buFontTx/>
              <a:buNone/>
              <a:tabLst/>
            </a:pPr>
            <a:r>
              <a:rPr kumimoji="0" lang="ro-RO" altLang="ru-RU" sz="2400" b="1" i="0" u="none" strike="noStrike" cap="none" normalizeH="0" baseline="0" dirty="0">
                <a:ln>
                  <a:noFill/>
                </a:ln>
                <a:solidFill>
                  <a:schemeClr val="tx1"/>
                </a:solidFill>
                <a:effectLst/>
                <a:latin typeface="+mn-lt"/>
                <a:ea typeface="Times New Roman" panose="02020603050405020304" pitchFamily="18" charset="0"/>
              </a:rPr>
              <a:t>(model)</a:t>
            </a:r>
            <a:endParaRPr kumimoji="0" lang="ro-RO" altLang="ru-RU" sz="24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17390272"/>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97457"/>
          </a:xfrm>
        </p:spPr>
        <p:txBody>
          <a:bodyPr>
            <a:normAutofit/>
          </a:bodyPr>
          <a:lstStyle/>
          <a:p>
            <a:pPr algn="ctr"/>
            <a:r>
              <a:rPr lang="en-US" sz="3600" dirty="0" err="1">
                <a:latin typeface="+mn-lt"/>
              </a:rPr>
              <a:t>Anun</a:t>
            </a:r>
            <a:r>
              <a:rPr lang="x-none" sz="3600" dirty="0" err="1">
                <a:latin typeface="+mn-lt"/>
              </a:rPr>
              <a:t>țul</a:t>
            </a:r>
            <a:r>
              <a:rPr lang="x-none" sz="3600" dirty="0">
                <a:latin typeface="+mn-lt"/>
              </a:rPr>
              <a:t> de intenție</a:t>
            </a:r>
            <a:endParaRPr lang="ro-RO" sz="3600" dirty="0">
              <a:latin typeface="+mn-lt"/>
            </a:endParaRPr>
          </a:p>
        </p:txBody>
      </p:sp>
      <p:sp>
        <p:nvSpPr>
          <p:cNvPr id="6" name="Объект 5"/>
          <p:cNvSpPr>
            <a:spLocks noGrp="1"/>
          </p:cNvSpPr>
          <p:nvPr>
            <p:ph idx="1"/>
          </p:nvPr>
        </p:nvSpPr>
        <p:spPr>
          <a:xfrm>
            <a:off x="1331089" y="2010820"/>
            <a:ext cx="9699585" cy="2734800"/>
          </a:xfrm>
        </p:spPr>
        <p:txBody>
          <a:bodyPr>
            <a:normAutofit/>
          </a:bodyPr>
          <a:lstStyle/>
          <a:p>
            <a:pPr>
              <a:lnSpc>
                <a:spcPct val="100000"/>
              </a:lnSpc>
            </a:pPr>
            <a:r>
              <a:rPr lang="it-IT" sz="1800" dirty="0"/>
              <a:t>Entitatea contractată este obligată să publice anunțul de intenție, în conformitate cu prevederile art. 59 din Legea </a:t>
            </a:r>
            <a:r>
              <a:rPr lang="it-IT" sz="1800" dirty="0" err="1"/>
              <a:t>nr</a:t>
            </a:r>
            <a:r>
              <a:rPr lang="it-IT" sz="1800" dirty="0"/>
              <a:t>.</a:t>
            </a:r>
            <a:r>
              <a:rPr lang="ro-RO" sz="1800" dirty="0"/>
              <a:t> </a:t>
            </a:r>
            <a:r>
              <a:rPr lang="it-IT" sz="1800" dirty="0"/>
              <a:t>74/2020, în termen de 15 zile de la aprobarea planului de achiziții sau în termen de 5 zile de la modificarea planului de achiziții.</a:t>
            </a:r>
          </a:p>
          <a:p>
            <a:pPr>
              <a:lnSpc>
                <a:spcPct val="100000"/>
              </a:lnSpc>
            </a:pPr>
            <a:r>
              <a:rPr lang="en-US" sz="1800" dirty="0" err="1"/>
              <a:t>Publicarea</a:t>
            </a:r>
            <a:r>
              <a:rPr lang="en-US" sz="1800" dirty="0"/>
              <a:t> </a:t>
            </a:r>
            <a:r>
              <a:rPr lang="en-US" sz="1800" dirty="0" err="1"/>
              <a:t>anunţului</a:t>
            </a:r>
            <a:r>
              <a:rPr lang="en-US" sz="1800" dirty="0"/>
              <a:t> de </a:t>
            </a:r>
            <a:r>
              <a:rPr lang="en-US" sz="1800" dirty="0" err="1"/>
              <a:t>intenţie</a:t>
            </a:r>
            <a:r>
              <a:rPr lang="en-US" sz="1800" dirty="0"/>
              <a:t> nu </a:t>
            </a:r>
            <a:r>
              <a:rPr lang="en-US" sz="1800" dirty="0" err="1"/>
              <a:t>obligă</a:t>
            </a:r>
            <a:r>
              <a:rPr lang="en-US" sz="1800" dirty="0"/>
              <a:t> </a:t>
            </a:r>
            <a:r>
              <a:rPr lang="en-US" sz="1800" dirty="0" err="1"/>
              <a:t>entitatea</a:t>
            </a:r>
            <a:r>
              <a:rPr lang="en-US" sz="1800" dirty="0"/>
              <a:t> </a:t>
            </a:r>
            <a:r>
              <a:rPr lang="en-US" sz="1800" dirty="0" err="1"/>
              <a:t>contractantă</a:t>
            </a:r>
            <a:r>
              <a:rPr lang="en-US" sz="1800" dirty="0"/>
              <a:t> </a:t>
            </a:r>
            <a:r>
              <a:rPr lang="en-US" sz="1800" dirty="0" err="1"/>
              <a:t>să</a:t>
            </a:r>
            <a:r>
              <a:rPr lang="en-US" sz="1800" dirty="0"/>
              <a:t> </a:t>
            </a:r>
            <a:r>
              <a:rPr lang="en-US" sz="1800" dirty="0" err="1"/>
              <a:t>efectueze</a:t>
            </a:r>
            <a:r>
              <a:rPr lang="en-US" sz="1800" dirty="0"/>
              <a:t> </a:t>
            </a:r>
            <a:r>
              <a:rPr lang="en-US" sz="1800" dirty="0" err="1"/>
              <a:t>achiziţia</a:t>
            </a:r>
            <a:r>
              <a:rPr lang="en-US" sz="1800" dirty="0"/>
              <a:t> </a:t>
            </a:r>
            <a:r>
              <a:rPr lang="ro-RO" sz="1800" dirty="0"/>
              <a:t>r</a:t>
            </a:r>
            <a:r>
              <a:rPr lang="en-US" sz="1800" dirty="0" err="1"/>
              <a:t>espectiv</a:t>
            </a:r>
            <a:r>
              <a:rPr lang="ro-RO" sz="1800" dirty="0"/>
              <a:t>ă</a:t>
            </a:r>
            <a:r>
              <a:rPr lang="en-US" sz="1800" dirty="0"/>
              <a:t>.</a:t>
            </a:r>
            <a:endParaRPr lang="x-none" sz="1800" dirty="0"/>
          </a:p>
          <a:p>
            <a:pPr>
              <a:lnSpc>
                <a:spcPct val="100000"/>
              </a:lnSpc>
            </a:pPr>
            <a:r>
              <a:rPr lang="x-none" sz="1800" dirty="0"/>
              <a:t>Publicarea anunțului de intenție facilitează entitățile contractante la reducerea termenilor de depunere a ofertelor.</a:t>
            </a:r>
            <a:br>
              <a:rPr lang="en-US" sz="1800" dirty="0"/>
            </a:b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7292326"/>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62733"/>
          </a:xfrm>
        </p:spPr>
        <p:txBody>
          <a:bodyPr>
            <a:normAutofit/>
          </a:bodyPr>
          <a:lstStyle/>
          <a:p>
            <a:pPr algn="ctr"/>
            <a:r>
              <a:rPr lang="x-none" sz="3600" dirty="0">
                <a:latin typeface="+mn-lt"/>
              </a:rPr>
              <a:t>Necesitățile entității contractante</a:t>
            </a:r>
            <a:endParaRPr lang="ro-RO" sz="3600" dirty="0">
              <a:latin typeface="+mn-lt"/>
            </a:endParaRPr>
          </a:p>
        </p:txBody>
      </p:sp>
      <p:sp>
        <p:nvSpPr>
          <p:cNvPr id="6" name="Объект 5"/>
          <p:cNvSpPr>
            <a:spLocks noGrp="1"/>
          </p:cNvSpPr>
          <p:nvPr>
            <p:ph idx="1"/>
          </p:nvPr>
        </p:nvSpPr>
        <p:spPr>
          <a:xfrm>
            <a:off x="861349" y="2045544"/>
            <a:ext cx="10515600" cy="3718648"/>
          </a:xfrm>
        </p:spPr>
        <p:txBody>
          <a:bodyPr>
            <a:normAutofit/>
          </a:bodyPr>
          <a:lstStyle/>
          <a:p>
            <a:pPr algn="just">
              <a:lnSpc>
                <a:spcPct val="100000"/>
              </a:lnSpc>
            </a:pPr>
            <a:r>
              <a:rPr lang="en-US" sz="1800" dirty="0" err="1"/>
              <a:t>Identificarea</a:t>
            </a:r>
            <a:r>
              <a:rPr lang="en-US" sz="1800" dirty="0"/>
              <a:t> </a:t>
            </a:r>
            <a:r>
              <a:rPr lang="en-US" sz="1800" dirty="0" err="1"/>
              <a:t>necesităților</a:t>
            </a:r>
            <a:r>
              <a:rPr lang="en-US" sz="1800" dirty="0"/>
              <a:t> </a:t>
            </a:r>
            <a:r>
              <a:rPr lang="en-US" sz="1800" dirty="0" err="1"/>
              <a:t>reprezintă</a:t>
            </a:r>
            <a:r>
              <a:rPr lang="en-US" sz="1800" dirty="0"/>
              <a:t> </a:t>
            </a:r>
            <a:r>
              <a:rPr lang="en-US" sz="1800" dirty="0" err="1"/>
              <a:t>baza</a:t>
            </a:r>
            <a:r>
              <a:rPr lang="en-US" sz="1800" dirty="0"/>
              <a:t> </a:t>
            </a:r>
            <a:r>
              <a:rPr lang="en-US" sz="1800" dirty="0" err="1"/>
              <a:t>pentru</a:t>
            </a:r>
            <a:r>
              <a:rPr lang="en-US" sz="1800" dirty="0"/>
              <a:t> </a:t>
            </a:r>
            <a:r>
              <a:rPr lang="en-US" sz="1800" dirty="0" err="1"/>
              <a:t>estimarea</a:t>
            </a:r>
            <a:r>
              <a:rPr lang="en-US" sz="1800" dirty="0"/>
              <a:t> </a:t>
            </a:r>
            <a:r>
              <a:rPr lang="en-US" sz="1800" dirty="0" err="1"/>
              <a:t>valorii</a:t>
            </a:r>
            <a:r>
              <a:rPr lang="en-US" sz="1800" dirty="0"/>
              <a:t> </a:t>
            </a:r>
            <a:r>
              <a:rPr lang="en-US" sz="1800" dirty="0" err="1"/>
              <a:t>contractului</a:t>
            </a:r>
            <a:r>
              <a:rPr lang="en-US" sz="1800" dirty="0"/>
              <a:t> de </a:t>
            </a:r>
            <a:r>
              <a:rPr lang="en-US" sz="1800" dirty="0" err="1"/>
              <a:t>achiziție</a:t>
            </a:r>
            <a:r>
              <a:rPr lang="en-US" sz="1800" dirty="0"/>
              <a:t>, </a:t>
            </a:r>
            <a:r>
              <a:rPr lang="en-US" sz="1800" dirty="0" err="1"/>
              <a:t>iar</a:t>
            </a:r>
            <a:r>
              <a:rPr lang="en-US" sz="1800" dirty="0"/>
              <a:t> </a:t>
            </a:r>
            <a:r>
              <a:rPr lang="en-US" sz="1800" dirty="0" err="1"/>
              <a:t>calitatea</a:t>
            </a:r>
            <a:r>
              <a:rPr lang="en-US" sz="1800" dirty="0"/>
              <a:t> </a:t>
            </a:r>
            <a:r>
              <a:rPr lang="en-US" sz="1800" dirty="0" err="1"/>
              <a:t>identificării</a:t>
            </a:r>
            <a:r>
              <a:rPr lang="en-US" sz="1800" dirty="0"/>
              <a:t> </a:t>
            </a:r>
            <a:r>
              <a:rPr lang="en-US" sz="1800" dirty="0" err="1"/>
              <a:t>necesității</a:t>
            </a:r>
            <a:r>
              <a:rPr lang="en-US" sz="1800" dirty="0"/>
              <a:t> </a:t>
            </a:r>
            <a:r>
              <a:rPr lang="en-US" sz="1800" dirty="0" err="1"/>
              <a:t>contribuie</a:t>
            </a:r>
            <a:r>
              <a:rPr lang="en-US" sz="1800" dirty="0"/>
              <a:t> la </a:t>
            </a:r>
            <a:r>
              <a:rPr lang="en-US" sz="1800" dirty="0" err="1"/>
              <a:t>stabilirea</a:t>
            </a:r>
            <a:r>
              <a:rPr lang="en-US" sz="1800" dirty="0"/>
              <a:t> </a:t>
            </a:r>
            <a:r>
              <a:rPr lang="en-US" sz="1800" dirty="0" err="1"/>
              <a:t>criteriilor</a:t>
            </a:r>
            <a:r>
              <a:rPr lang="en-US" sz="1800" dirty="0"/>
              <a:t> de </a:t>
            </a:r>
            <a:r>
              <a:rPr lang="en-US" sz="1800" dirty="0" err="1"/>
              <a:t>calificare</a:t>
            </a:r>
            <a:r>
              <a:rPr lang="en-US" sz="1800" dirty="0"/>
              <a:t> </a:t>
            </a:r>
            <a:r>
              <a:rPr lang="en-US" sz="1800" dirty="0" err="1"/>
              <a:t>și</a:t>
            </a:r>
            <a:r>
              <a:rPr lang="en-US" sz="1800" dirty="0"/>
              <a:t> </a:t>
            </a:r>
            <a:r>
              <a:rPr lang="en-US" sz="1800" dirty="0" err="1"/>
              <a:t>atribuire</a:t>
            </a:r>
            <a:r>
              <a:rPr lang="en-US" sz="1800" dirty="0"/>
              <a:t> </a:t>
            </a:r>
            <a:r>
              <a:rPr lang="en-US" sz="1800" dirty="0" err="1"/>
              <a:t>adecvate</a:t>
            </a:r>
            <a:r>
              <a:rPr lang="en-US" sz="1800" dirty="0"/>
              <a:t>, </a:t>
            </a:r>
            <a:r>
              <a:rPr lang="en-US" sz="1800" dirty="0" err="1"/>
              <a:t>proporționale</a:t>
            </a:r>
            <a:r>
              <a:rPr lang="en-US" sz="1800" dirty="0"/>
              <a:t> la </a:t>
            </a:r>
            <a:r>
              <a:rPr lang="en-US" sz="1800" dirty="0" err="1"/>
              <a:t>obiectul</a:t>
            </a:r>
            <a:r>
              <a:rPr lang="en-US" sz="1800" dirty="0"/>
              <a:t> </a:t>
            </a:r>
            <a:r>
              <a:rPr lang="en-US" sz="1800" dirty="0" err="1"/>
              <a:t>contractului</a:t>
            </a:r>
            <a:r>
              <a:rPr lang="en-US" sz="1800" dirty="0"/>
              <a:t> de </a:t>
            </a:r>
            <a:r>
              <a:rPr lang="en-US" sz="1800" dirty="0" err="1"/>
              <a:t>achiziție</a:t>
            </a:r>
            <a:r>
              <a:rPr lang="ro-RO" sz="1800" dirty="0"/>
              <a:t>.</a:t>
            </a:r>
          </a:p>
          <a:p>
            <a:pPr algn="just">
              <a:lnSpc>
                <a:spcPct val="100000"/>
              </a:lnSpc>
            </a:pPr>
            <a:r>
              <a:rPr lang="en-US" sz="1800" dirty="0"/>
              <a:t>La </a:t>
            </a:r>
            <a:r>
              <a:rPr lang="en-US" sz="1800" dirty="0" err="1"/>
              <a:t>calcularea</a:t>
            </a:r>
            <a:r>
              <a:rPr lang="en-US" sz="1800" dirty="0"/>
              <a:t> </a:t>
            </a:r>
            <a:r>
              <a:rPr lang="en-US" sz="1800" dirty="0" err="1"/>
              <a:t>valorii</a:t>
            </a:r>
            <a:r>
              <a:rPr lang="en-US" sz="1800" dirty="0"/>
              <a:t> estimate </a:t>
            </a:r>
            <a:r>
              <a:rPr lang="x-none" sz="1800" dirty="0"/>
              <a:t>entitatea</a:t>
            </a:r>
            <a:r>
              <a:rPr lang="en-US" sz="1800" dirty="0"/>
              <a:t> </a:t>
            </a:r>
            <a:r>
              <a:rPr lang="en-US" sz="1800" dirty="0" err="1"/>
              <a:t>contractantă</a:t>
            </a:r>
            <a:r>
              <a:rPr lang="en-US" sz="1800" dirty="0"/>
              <a:t> </a:t>
            </a:r>
            <a:r>
              <a:rPr lang="en-US" sz="1800" dirty="0" err="1"/>
              <a:t>va</a:t>
            </a:r>
            <a:r>
              <a:rPr lang="en-US" sz="1800" dirty="0"/>
              <a:t> </a:t>
            </a:r>
            <a:r>
              <a:rPr lang="ro-RO" sz="1800" dirty="0"/>
              <a:t>ține cont de</a:t>
            </a:r>
            <a:r>
              <a:rPr lang="en-US" sz="1800" dirty="0"/>
              <a:t> </a:t>
            </a:r>
            <a:r>
              <a:rPr lang="en-US" sz="1800" dirty="0" err="1"/>
              <a:t>prețurile</a:t>
            </a:r>
            <a:r>
              <a:rPr lang="en-US" sz="1800" dirty="0"/>
              <a:t> </a:t>
            </a:r>
            <a:r>
              <a:rPr lang="en-US" sz="1800" dirty="0" err="1"/>
              <a:t>unitare</a:t>
            </a:r>
            <a:r>
              <a:rPr lang="en-US" sz="1800" dirty="0"/>
              <a:t>/</a:t>
            </a:r>
            <a:r>
              <a:rPr lang="en-US" sz="1800" dirty="0" err="1"/>
              <a:t>totale</a:t>
            </a:r>
            <a:r>
              <a:rPr lang="en-US" sz="1800" dirty="0"/>
              <a:t> ale </a:t>
            </a:r>
            <a:r>
              <a:rPr lang="en-US" sz="1800" dirty="0" err="1"/>
              <a:t>necesităților</a:t>
            </a:r>
            <a:r>
              <a:rPr lang="en-US" sz="1800" dirty="0"/>
              <a:t> care </a:t>
            </a:r>
            <a:r>
              <a:rPr lang="en-US" sz="1800" dirty="0" err="1"/>
              <a:t>fac</a:t>
            </a:r>
            <a:r>
              <a:rPr lang="en-US" sz="1800" dirty="0"/>
              <a:t> </a:t>
            </a:r>
            <a:r>
              <a:rPr lang="en-US" sz="1800" dirty="0" err="1"/>
              <a:t>obiectul</a:t>
            </a:r>
            <a:r>
              <a:rPr lang="en-US" sz="1800" dirty="0"/>
              <a:t> </a:t>
            </a:r>
            <a:r>
              <a:rPr lang="en-US" sz="1800" dirty="0" err="1"/>
              <a:t>contractului</a:t>
            </a:r>
            <a:r>
              <a:rPr lang="en-US" sz="1800" dirty="0"/>
              <a:t> de </a:t>
            </a:r>
            <a:r>
              <a:rPr lang="en-US" sz="1800" dirty="0" err="1"/>
              <a:t>achiziți</a:t>
            </a:r>
            <a:r>
              <a:rPr lang="ro-RO" sz="1800" dirty="0"/>
              <a:t>i</a:t>
            </a:r>
            <a:r>
              <a:rPr lang="en-US" sz="1800" dirty="0"/>
              <a:t> </a:t>
            </a:r>
            <a:r>
              <a:rPr lang="x-none" sz="1800"/>
              <a:t>sectorial</a:t>
            </a:r>
            <a:r>
              <a:rPr lang="ro-RO" sz="1800" dirty="0"/>
              <a:t>e.</a:t>
            </a:r>
          </a:p>
          <a:p>
            <a:pPr algn="just">
              <a:lnSpc>
                <a:spcPct val="100000"/>
              </a:lnSpc>
            </a:pPr>
            <a:r>
              <a:rPr lang="it-IT" sz="1800" dirty="0"/>
              <a:t>Prețurile sus-menționate pot fi identificate: </a:t>
            </a:r>
          </a:p>
          <a:p>
            <a:pPr algn="just">
              <a:lnSpc>
                <a:spcPct val="100000"/>
              </a:lnSpc>
              <a:buFont typeface="Wingdings" panose="05000000000000000000" pitchFamily="2" charset="2"/>
              <a:buChar char="Ø"/>
            </a:pPr>
            <a:r>
              <a:rPr lang="en-US" sz="1800" dirty="0"/>
              <a:t>fie </a:t>
            </a:r>
            <a:r>
              <a:rPr lang="en-US" sz="1800" dirty="0" err="1"/>
              <a:t>în</a:t>
            </a:r>
            <a:r>
              <a:rPr lang="en-US" sz="1800" dirty="0"/>
              <a:t> </a:t>
            </a:r>
            <a:r>
              <a:rPr lang="en-US" sz="1800" dirty="0" err="1"/>
              <a:t>urma</a:t>
            </a:r>
            <a:r>
              <a:rPr lang="en-US" sz="1800" dirty="0"/>
              <a:t> </a:t>
            </a:r>
            <a:r>
              <a:rPr lang="en-US" sz="1800" dirty="0" err="1"/>
              <a:t>unui</a:t>
            </a:r>
            <a:r>
              <a:rPr lang="en-US" sz="1800" dirty="0"/>
              <a:t> </a:t>
            </a:r>
            <a:r>
              <a:rPr lang="en-US" sz="1800" dirty="0" err="1"/>
              <a:t>studiu</a:t>
            </a:r>
            <a:r>
              <a:rPr lang="en-US" sz="1800" dirty="0"/>
              <a:t> de </a:t>
            </a:r>
            <a:r>
              <a:rPr lang="en-US" sz="1800" dirty="0" err="1"/>
              <a:t>piață</a:t>
            </a:r>
            <a:r>
              <a:rPr lang="en-US" sz="1800" dirty="0"/>
              <a:t> </a:t>
            </a:r>
            <a:r>
              <a:rPr lang="en-US" sz="1800" dirty="0" err="1"/>
              <a:t>reflectat</a:t>
            </a:r>
            <a:r>
              <a:rPr lang="en-US" sz="1800" dirty="0"/>
              <a:t> </a:t>
            </a:r>
            <a:r>
              <a:rPr lang="en-US" sz="1800" dirty="0" err="1"/>
              <a:t>într</a:t>
            </a:r>
            <a:r>
              <a:rPr lang="en-US" sz="1800" dirty="0"/>
              <a:t>-o </a:t>
            </a:r>
            <a:r>
              <a:rPr lang="en-US" sz="1800" dirty="0" err="1"/>
              <a:t>suită</a:t>
            </a:r>
            <a:r>
              <a:rPr lang="en-US" sz="1800" dirty="0"/>
              <a:t> de </a:t>
            </a:r>
            <a:r>
              <a:rPr lang="en-US" sz="1800" dirty="0" err="1"/>
              <a:t>prețuri</a:t>
            </a:r>
            <a:r>
              <a:rPr lang="en-US" sz="1800" dirty="0"/>
              <a:t> </a:t>
            </a:r>
            <a:r>
              <a:rPr lang="en-US" sz="1800" dirty="0" err="1"/>
              <a:t>orientative</a:t>
            </a:r>
            <a:r>
              <a:rPr lang="en-US" sz="1800" dirty="0"/>
              <a:t>, </a:t>
            </a:r>
          </a:p>
          <a:p>
            <a:pPr algn="just">
              <a:lnSpc>
                <a:spcPct val="100000"/>
              </a:lnSpc>
              <a:buFont typeface="Wingdings" panose="05000000000000000000" pitchFamily="2" charset="2"/>
              <a:buChar char="Ø"/>
            </a:pPr>
            <a:r>
              <a:rPr lang="en-US" sz="1800" dirty="0"/>
              <a:t>fie </a:t>
            </a:r>
            <a:r>
              <a:rPr lang="en-US" sz="1800" dirty="0" err="1"/>
              <a:t>pe</a:t>
            </a:r>
            <a:r>
              <a:rPr lang="en-US" sz="1800" dirty="0"/>
              <a:t> </a:t>
            </a:r>
            <a:r>
              <a:rPr lang="en-US" sz="1800" dirty="0" err="1"/>
              <a:t>bază</a:t>
            </a:r>
            <a:r>
              <a:rPr lang="en-US" sz="1800" dirty="0"/>
              <a:t> </a:t>
            </a:r>
            <a:r>
              <a:rPr lang="en-US" sz="1800" dirty="0" err="1"/>
              <a:t>istorică</a:t>
            </a:r>
            <a:r>
              <a:rPr lang="en-US" sz="1800" dirty="0"/>
              <a:t>, </a:t>
            </a:r>
            <a:r>
              <a:rPr lang="en-US" sz="1800" dirty="0" err="1"/>
              <a:t>utilizându</a:t>
            </a:r>
            <a:r>
              <a:rPr lang="en-US" sz="1800" dirty="0"/>
              <a:t>-se </a:t>
            </a:r>
            <a:r>
              <a:rPr lang="en-US" sz="1800" dirty="0" err="1"/>
              <a:t>valori</a:t>
            </a:r>
            <a:r>
              <a:rPr lang="en-US" sz="1800" dirty="0"/>
              <a:t> </a:t>
            </a:r>
            <a:r>
              <a:rPr lang="en-US" sz="1800" dirty="0" err="1"/>
              <a:t>actualizate</a:t>
            </a:r>
            <a:r>
              <a:rPr lang="en-US" sz="1800" dirty="0"/>
              <a:t> ale </a:t>
            </a:r>
            <a:r>
              <a:rPr lang="en-US" sz="1800" dirty="0" err="1"/>
              <a:t>contractelor</a:t>
            </a:r>
            <a:r>
              <a:rPr lang="en-US" sz="1800" dirty="0"/>
              <a:t> din </a:t>
            </a:r>
            <a:r>
              <a:rPr lang="en-US" sz="1800" dirty="0" err="1"/>
              <a:t>anii</a:t>
            </a:r>
            <a:r>
              <a:rPr lang="en-US" sz="1800" dirty="0"/>
              <a:t> </a:t>
            </a:r>
            <a:r>
              <a:rPr lang="en-US" sz="1800" dirty="0" err="1"/>
              <a:t>anteriori</a:t>
            </a:r>
            <a:r>
              <a:rPr lang="en-US" sz="1800" dirty="0"/>
              <a:t>, </a:t>
            </a:r>
            <a:r>
              <a:rPr lang="en-US" sz="1800" dirty="0" err="1"/>
              <a:t>obținute</a:t>
            </a:r>
            <a:r>
              <a:rPr lang="en-US" sz="1800" dirty="0"/>
              <a:t>, de </a:t>
            </a:r>
            <a:r>
              <a:rPr lang="en-US" sz="1800" dirty="0" err="1"/>
              <a:t>regulă</a:t>
            </a:r>
            <a:r>
              <a:rPr lang="en-US" sz="1800" dirty="0"/>
              <a:t>, </a:t>
            </a:r>
            <a:r>
              <a:rPr lang="en-US" sz="1800" dirty="0" err="1"/>
              <a:t>prin</a:t>
            </a:r>
            <a:r>
              <a:rPr lang="en-US" sz="1800" dirty="0"/>
              <a:t> </a:t>
            </a:r>
            <a:r>
              <a:rPr lang="en-US" sz="1800" dirty="0" err="1"/>
              <a:t>aplicarea</a:t>
            </a:r>
            <a:r>
              <a:rPr lang="en-US" sz="1800" dirty="0"/>
              <a:t> </a:t>
            </a:r>
            <a:r>
              <a:rPr lang="en-US" sz="1800" dirty="0" err="1"/>
              <a:t>unui</a:t>
            </a:r>
            <a:r>
              <a:rPr lang="en-US" sz="1800" dirty="0"/>
              <a:t> </a:t>
            </a:r>
            <a:r>
              <a:rPr lang="en-US" sz="1800" dirty="0" err="1"/>
              <a:t>coeficient</a:t>
            </a:r>
            <a:r>
              <a:rPr lang="en-US" sz="1800" dirty="0"/>
              <a:t> de </a:t>
            </a:r>
            <a:r>
              <a:rPr lang="en-US" sz="1800" dirty="0" err="1"/>
              <a:t>actualizare</a:t>
            </a:r>
            <a:r>
              <a:rPr lang="en-US" sz="1800" dirty="0"/>
              <a:t> </a:t>
            </a:r>
            <a:r>
              <a:rPr lang="en-US" sz="1800" dirty="0" err="1"/>
              <a:t>adecvat</a:t>
            </a:r>
            <a:r>
              <a:rPr lang="en-US" sz="1800" dirty="0"/>
              <a:t> (de ex.: rata </a:t>
            </a:r>
            <a:r>
              <a:rPr lang="en-US" sz="1800" dirty="0" err="1"/>
              <a:t>inflației</a:t>
            </a:r>
            <a:r>
              <a:rPr lang="en-US" sz="1800" dirty="0"/>
              <a:t>) </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86491346"/>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58561"/>
          </a:xfrm>
        </p:spPr>
        <p:txBody>
          <a:bodyPr>
            <a:normAutofit/>
          </a:bodyPr>
          <a:lstStyle/>
          <a:p>
            <a:pPr algn="ctr"/>
            <a:r>
              <a:rPr lang="x-none" sz="3600" dirty="0">
                <a:latin typeface="+mn-lt"/>
              </a:rPr>
              <a:t>Necesitățile entității contractante</a:t>
            </a:r>
            <a:endParaRPr lang="ro-RO" sz="3600" dirty="0">
              <a:latin typeface="+mn-lt"/>
            </a:endParaRPr>
          </a:p>
        </p:txBody>
      </p:sp>
      <p:sp>
        <p:nvSpPr>
          <p:cNvPr id="6" name="Объект 5"/>
          <p:cNvSpPr>
            <a:spLocks noGrp="1"/>
          </p:cNvSpPr>
          <p:nvPr>
            <p:ph idx="1"/>
          </p:nvPr>
        </p:nvSpPr>
        <p:spPr/>
        <p:txBody>
          <a:bodyPr>
            <a:noAutofit/>
          </a:bodyPr>
          <a:lstStyle/>
          <a:p>
            <a:pPr marL="230400" indent="-285750" algn="just">
              <a:lnSpc>
                <a:spcPct val="100000"/>
              </a:lnSpc>
            </a:pPr>
            <a:r>
              <a:rPr lang="ro-RO" sz="1800" dirty="0"/>
              <a:t>Desfășurarea corectă a achizițiilor este legată de modul cum au fost identificate necesitățile reale ale entității contractante. </a:t>
            </a:r>
            <a:endParaRPr lang="ru-RU" sz="1800" dirty="0"/>
          </a:p>
          <a:p>
            <a:pPr marL="230400" indent="-285750" algn="just">
              <a:lnSpc>
                <a:spcPct val="100000"/>
              </a:lnSpc>
            </a:pPr>
            <a:r>
              <a:rPr lang="ro-RO" sz="1800" dirty="0"/>
              <a:t>Identificarea necesităților are la bază o analiză detaliată a problemelor, sarcinilor existente și totodată a oportunităților ce pot fi obținute în urma achiziției date. </a:t>
            </a:r>
            <a:endParaRPr lang="ru-RU" sz="1800" dirty="0"/>
          </a:p>
          <a:p>
            <a:pPr marL="230400" indent="-285750" algn="just">
              <a:lnSpc>
                <a:spcPct val="100000"/>
              </a:lnSpc>
            </a:pPr>
            <a:r>
              <a:rPr lang="ro-RO" sz="1800" dirty="0"/>
              <a:t>Valoarea estimată al contractului de achiziție reprezintă un concept economic care exprimă prețul cel mai probabil care se intenționează a fi plătit pentru achiziția unor produse, servicii sau lucrări, la o anumită dată, în anumite situații particulare.</a:t>
            </a:r>
          </a:p>
          <a:p>
            <a:pPr marL="230400" indent="-285750" algn="just">
              <a:lnSpc>
                <a:spcPct val="100000"/>
              </a:lnSpc>
            </a:pPr>
            <a:r>
              <a:rPr lang="en-US" sz="1800" dirty="0" err="1"/>
              <a:t>Calcularea</a:t>
            </a:r>
            <a:r>
              <a:rPr lang="en-US" sz="1800" dirty="0"/>
              <a:t> </a:t>
            </a:r>
            <a:r>
              <a:rPr lang="en-US" sz="1800" dirty="0" err="1"/>
              <a:t>valorii</a:t>
            </a:r>
            <a:r>
              <a:rPr lang="en-US" sz="1800" dirty="0"/>
              <a:t> estimate a</a:t>
            </a:r>
            <a:r>
              <a:rPr lang="ro-RO" sz="1800" dirty="0"/>
              <a:t>l</a:t>
            </a:r>
            <a:r>
              <a:rPr lang="en-US" sz="1800" dirty="0"/>
              <a:t> </a:t>
            </a:r>
            <a:r>
              <a:rPr lang="en-US" sz="1800" dirty="0" err="1"/>
              <a:t>unui</a:t>
            </a:r>
            <a:r>
              <a:rPr lang="en-US" sz="1800" dirty="0"/>
              <a:t> contract de </a:t>
            </a:r>
            <a:r>
              <a:rPr lang="en-US" sz="1800" dirty="0" err="1"/>
              <a:t>achiziţii</a:t>
            </a:r>
            <a:r>
              <a:rPr lang="en-US" sz="1800" dirty="0"/>
              <a:t> </a:t>
            </a:r>
            <a:r>
              <a:rPr lang="en-US" sz="1800" dirty="0" err="1"/>
              <a:t>sectoriale</a:t>
            </a:r>
            <a:r>
              <a:rPr lang="en-US" sz="1800" dirty="0"/>
              <a:t> se </a:t>
            </a:r>
            <a:r>
              <a:rPr lang="en-US" sz="1800" dirty="0" err="1"/>
              <a:t>bazează</a:t>
            </a:r>
            <a:r>
              <a:rPr lang="en-US" sz="1800" dirty="0"/>
              <a:t> </a:t>
            </a:r>
            <a:r>
              <a:rPr lang="en-US" sz="1800" dirty="0" err="1"/>
              <a:t>pe</a:t>
            </a:r>
            <a:r>
              <a:rPr lang="en-US" sz="1800" dirty="0"/>
              <a:t> </a:t>
            </a:r>
            <a:r>
              <a:rPr lang="en-US" sz="1800" dirty="0" err="1"/>
              <a:t>valoarea</a:t>
            </a:r>
            <a:r>
              <a:rPr lang="en-US" sz="1800" dirty="0"/>
              <a:t> </a:t>
            </a:r>
            <a:r>
              <a:rPr lang="en-US" sz="1800" dirty="0" err="1"/>
              <a:t>totală</a:t>
            </a:r>
            <a:r>
              <a:rPr lang="en-US" sz="1800" dirty="0"/>
              <a:t> </a:t>
            </a:r>
            <a:r>
              <a:rPr lang="en-US" sz="1800" dirty="0" err="1"/>
              <a:t>spre</a:t>
            </a:r>
            <a:r>
              <a:rPr lang="en-US" sz="1800" dirty="0"/>
              <a:t> </a:t>
            </a:r>
            <a:r>
              <a:rPr lang="en-US" sz="1800" dirty="0" err="1"/>
              <a:t>plată</a:t>
            </a:r>
            <a:r>
              <a:rPr lang="en-US" sz="1800" dirty="0"/>
              <a:t>, </a:t>
            </a:r>
            <a:r>
              <a:rPr lang="en-US" sz="1800" dirty="0" err="1"/>
              <a:t>fără</a:t>
            </a:r>
            <a:r>
              <a:rPr lang="en-US" sz="1800" dirty="0"/>
              <a:t> taxa </a:t>
            </a:r>
            <a:r>
              <a:rPr lang="en-US" sz="1800" dirty="0" err="1"/>
              <a:t>pe</a:t>
            </a:r>
            <a:r>
              <a:rPr lang="en-US" sz="1800" dirty="0"/>
              <a:t> </a:t>
            </a:r>
            <a:r>
              <a:rPr lang="en-US" sz="1800" dirty="0" err="1"/>
              <a:t>valoarea</a:t>
            </a:r>
            <a:r>
              <a:rPr lang="en-US" sz="1800" dirty="0"/>
              <a:t> </a:t>
            </a:r>
            <a:r>
              <a:rPr lang="en-US" sz="1800" dirty="0" err="1"/>
              <a:t>adăugată</a:t>
            </a:r>
            <a:r>
              <a:rPr lang="en-US" sz="1800" dirty="0"/>
              <a:t>, </a:t>
            </a:r>
            <a:r>
              <a:rPr lang="en-US" sz="1800" dirty="0" err="1"/>
              <a:t>estimată</a:t>
            </a:r>
            <a:r>
              <a:rPr lang="en-US" sz="1800" dirty="0"/>
              <a:t> de </a:t>
            </a:r>
            <a:r>
              <a:rPr lang="en-US" sz="1800" dirty="0" err="1"/>
              <a:t>entitatea</a:t>
            </a:r>
            <a:r>
              <a:rPr lang="en-US" sz="1800" dirty="0"/>
              <a:t> </a:t>
            </a:r>
            <a:r>
              <a:rPr lang="en-US" sz="1800" dirty="0" err="1"/>
              <a:t>contractantă</a:t>
            </a:r>
            <a:r>
              <a:rPr lang="en-US" sz="1800" dirty="0"/>
              <a:t>. </a:t>
            </a:r>
            <a:r>
              <a:rPr lang="en-US" sz="1800" dirty="0" err="1"/>
              <a:t>Structura</a:t>
            </a:r>
            <a:r>
              <a:rPr lang="en-US" sz="1800" dirty="0"/>
              <a:t> </a:t>
            </a:r>
            <a:r>
              <a:rPr lang="en-US" sz="1800" dirty="0" err="1"/>
              <a:t>valorii</a:t>
            </a:r>
            <a:r>
              <a:rPr lang="en-US" sz="1800" dirty="0"/>
              <a:t> </a:t>
            </a:r>
            <a:r>
              <a:rPr lang="en-US" sz="1800" dirty="0" err="1"/>
              <a:t>totale</a:t>
            </a:r>
            <a:r>
              <a:rPr lang="en-US" sz="1800" dirty="0"/>
              <a:t> </a:t>
            </a:r>
            <a:r>
              <a:rPr lang="en-US" sz="1800" dirty="0" err="1"/>
              <a:t>spre</a:t>
            </a:r>
            <a:r>
              <a:rPr lang="en-US" sz="1800" dirty="0"/>
              <a:t> </a:t>
            </a:r>
            <a:r>
              <a:rPr lang="en-US" sz="1800" dirty="0" err="1"/>
              <a:t>plată</a:t>
            </a:r>
            <a:r>
              <a:rPr lang="en-US" sz="1800" dirty="0"/>
              <a:t> include </a:t>
            </a:r>
            <a:r>
              <a:rPr lang="en-US" sz="1800" dirty="0" err="1"/>
              <a:t>orice</a:t>
            </a:r>
            <a:r>
              <a:rPr lang="en-US" sz="1800" dirty="0"/>
              <a:t> </a:t>
            </a:r>
            <a:r>
              <a:rPr lang="en-US" sz="1800" dirty="0" err="1"/>
              <a:t>formă</a:t>
            </a:r>
            <a:r>
              <a:rPr lang="en-US" sz="1800" dirty="0"/>
              <a:t> de </a:t>
            </a:r>
            <a:r>
              <a:rPr lang="en-US" sz="1800" dirty="0" err="1"/>
              <a:t>remunerare</a:t>
            </a:r>
            <a:r>
              <a:rPr lang="en-US" sz="1800" dirty="0"/>
              <a:t>, </a:t>
            </a:r>
            <a:r>
              <a:rPr lang="en-US" sz="1800" dirty="0" err="1"/>
              <a:t>inclusiv</a:t>
            </a:r>
            <a:r>
              <a:rPr lang="en-US" sz="1800" dirty="0"/>
              <a:t> </a:t>
            </a:r>
            <a:r>
              <a:rPr lang="en-US" sz="1800" dirty="0" err="1"/>
              <a:t>orice</a:t>
            </a:r>
            <a:r>
              <a:rPr lang="en-US" sz="1800" dirty="0"/>
              <a:t> </a:t>
            </a:r>
            <a:r>
              <a:rPr lang="en-US" sz="1800" dirty="0" err="1"/>
              <a:t>fel</a:t>
            </a:r>
            <a:r>
              <a:rPr lang="en-US" sz="1800" dirty="0"/>
              <a:t> de </a:t>
            </a:r>
            <a:r>
              <a:rPr lang="en-US" sz="1800" dirty="0" err="1"/>
              <a:t>premii</a:t>
            </a:r>
            <a:r>
              <a:rPr lang="en-US" sz="1800" dirty="0"/>
              <a:t>, </a:t>
            </a:r>
            <a:r>
              <a:rPr lang="en-US" sz="1800" dirty="0" err="1"/>
              <a:t>taxe</a:t>
            </a:r>
            <a:r>
              <a:rPr lang="en-US" sz="1800" dirty="0"/>
              <a:t>, </a:t>
            </a:r>
            <a:r>
              <a:rPr lang="en-US" sz="1800" dirty="0" err="1"/>
              <a:t>comisioane</a:t>
            </a:r>
            <a:r>
              <a:rPr lang="en-US" sz="1800" dirty="0"/>
              <a:t>, profit </a:t>
            </a:r>
            <a:r>
              <a:rPr lang="en-US" sz="1800" dirty="0" err="1"/>
              <a:t>obţinut</a:t>
            </a:r>
            <a:r>
              <a:rPr lang="en-US" sz="1800" dirty="0"/>
              <a:t> </a:t>
            </a:r>
            <a:r>
              <a:rPr lang="en-US" sz="1800" dirty="0" err="1"/>
              <a:t>şi</a:t>
            </a:r>
            <a:r>
              <a:rPr lang="en-US" sz="1800" dirty="0"/>
              <a:t>/</a:t>
            </a:r>
            <a:r>
              <a:rPr lang="en-US" sz="1800" dirty="0" err="1"/>
              <a:t>sau</a:t>
            </a:r>
            <a:r>
              <a:rPr lang="en-US" sz="1800" dirty="0"/>
              <a:t> </a:t>
            </a:r>
            <a:r>
              <a:rPr lang="en-US" sz="1800" dirty="0" err="1"/>
              <a:t>plata</a:t>
            </a:r>
            <a:r>
              <a:rPr lang="en-US" sz="1800" dirty="0"/>
              <a:t> de prime </a:t>
            </a:r>
            <a:r>
              <a:rPr lang="en-US" sz="1800" dirty="0" err="1"/>
              <a:t>sau</a:t>
            </a:r>
            <a:r>
              <a:rPr lang="en-US" sz="1800" dirty="0"/>
              <a:t> </a:t>
            </a:r>
            <a:r>
              <a:rPr lang="en-US" sz="1800" dirty="0" err="1"/>
              <a:t>plăţi</a:t>
            </a:r>
            <a:r>
              <a:rPr lang="en-US" sz="1800" dirty="0"/>
              <a:t> </a:t>
            </a:r>
            <a:r>
              <a:rPr lang="en-US" sz="1800" dirty="0" err="1"/>
              <a:t>în</a:t>
            </a:r>
            <a:r>
              <a:rPr lang="en-US" sz="1800" dirty="0"/>
              <a:t> </a:t>
            </a:r>
            <a:r>
              <a:rPr lang="en-US" sz="1800" dirty="0" err="1"/>
              <a:t>beneficiul</a:t>
            </a:r>
            <a:r>
              <a:rPr lang="en-US" sz="1800" dirty="0"/>
              <a:t> </a:t>
            </a:r>
            <a:r>
              <a:rPr lang="en-US" sz="1800" dirty="0" err="1"/>
              <a:t>ofertanţilor</a:t>
            </a:r>
            <a:r>
              <a:rPr lang="en-US" sz="1800" dirty="0"/>
              <a:t>, </a:t>
            </a:r>
            <a:r>
              <a:rPr lang="en-US" sz="1800" dirty="0" err="1"/>
              <a:t>ţinând</a:t>
            </a:r>
            <a:r>
              <a:rPr lang="en-US" sz="1800" dirty="0"/>
              <a:t> cont, </a:t>
            </a:r>
            <a:r>
              <a:rPr lang="en-US" sz="1800" dirty="0" err="1"/>
              <a:t>totodată</a:t>
            </a:r>
            <a:r>
              <a:rPr lang="en-US" sz="1800" dirty="0"/>
              <a:t>, de </a:t>
            </a:r>
            <a:r>
              <a:rPr lang="en-US" sz="1800" dirty="0" err="1"/>
              <a:t>orice</a:t>
            </a:r>
            <a:r>
              <a:rPr lang="en-US" sz="1800" dirty="0"/>
              <a:t> </a:t>
            </a:r>
            <a:r>
              <a:rPr lang="en-US" sz="1800" dirty="0" err="1"/>
              <a:t>formă</a:t>
            </a:r>
            <a:r>
              <a:rPr lang="en-US" sz="1800" dirty="0"/>
              <a:t> de </a:t>
            </a:r>
            <a:r>
              <a:rPr lang="en-US" sz="1800" dirty="0" err="1"/>
              <a:t>opţiune</a:t>
            </a:r>
            <a:r>
              <a:rPr lang="en-US" sz="1800" dirty="0"/>
              <a:t> </a:t>
            </a:r>
            <a:r>
              <a:rPr lang="en-US" sz="1800" dirty="0" err="1"/>
              <a:t>posibilă</a:t>
            </a:r>
            <a:r>
              <a:rPr lang="en-US" sz="1800" dirty="0"/>
              <a:t> </a:t>
            </a:r>
            <a:r>
              <a:rPr lang="en-US" sz="1800" dirty="0" err="1"/>
              <a:t>şi</a:t>
            </a:r>
            <a:r>
              <a:rPr lang="en-US" sz="1800" dirty="0"/>
              <a:t> de </a:t>
            </a:r>
            <a:r>
              <a:rPr lang="en-US" sz="1800" dirty="0" err="1"/>
              <a:t>eventualele</a:t>
            </a:r>
            <a:r>
              <a:rPr lang="en-US" sz="1800" dirty="0"/>
              <a:t> </a:t>
            </a:r>
            <a:r>
              <a:rPr lang="en-US" sz="1800" dirty="0" err="1"/>
              <a:t>extinderi</a:t>
            </a:r>
            <a:r>
              <a:rPr lang="en-US" sz="1800" dirty="0"/>
              <a:t> a</a:t>
            </a:r>
            <a:r>
              <a:rPr lang="ro-RO" sz="1800" dirty="0"/>
              <a:t>l </a:t>
            </a:r>
            <a:r>
              <a:rPr lang="en-US" sz="1800" dirty="0" err="1"/>
              <a:t>contractului</a:t>
            </a:r>
            <a:r>
              <a:rPr lang="x-none" sz="1800" dirty="0"/>
              <a:t>.</a:t>
            </a:r>
            <a:br>
              <a:rPr lang="en-US" sz="1800" dirty="0"/>
            </a:br>
            <a:endParaRPr lang="ro-RO"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67402083"/>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x-none" sz="3600" dirty="0">
                <a:latin typeface="+mn-lt"/>
              </a:rPr>
              <a:t>Necesitățile entității contractante</a:t>
            </a:r>
            <a:endParaRPr lang="ro-RO" sz="3600" dirty="0">
              <a:latin typeface="+mn-lt"/>
            </a:endParaRPr>
          </a:p>
        </p:txBody>
      </p:sp>
      <p:sp>
        <p:nvSpPr>
          <p:cNvPr id="6" name="Объект 5"/>
          <p:cNvSpPr>
            <a:spLocks noGrp="1"/>
          </p:cNvSpPr>
          <p:nvPr>
            <p:ph idx="1"/>
          </p:nvPr>
        </p:nvSpPr>
        <p:spPr/>
        <p:txBody>
          <a:bodyPr>
            <a:noAutofit/>
          </a:bodyPr>
          <a:lstStyle/>
          <a:p>
            <a:pPr marL="230400" indent="-285750" algn="just">
              <a:lnSpc>
                <a:spcPct val="100000"/>
              </a:lnSpc>
            </a:pPr>
            <a:r>
              <a:rPr lang="it-IT" sz="1800" dirty="0"/>
              <a:t>Calcularea valorii estimate a</a:t>
            </a:r>
            <a:r>
              <a:rPr lang="ro-RO" sz="1800" dirty="0"/>
              <a:t>l</a:t>
            </a:r>
            <a:r>
              <a:rPr lang="it-IT" sz="1800" dirty="0"/>
              <a:t> contractelor de achiziții sectoriale se efectuează conform art. 7 din Legea nr. 74/2020. În cazul contractelor care au ca obiect două sau mai multe tipuri de achiziții (de bunuri, de lucrări sau de servicii), atribuirea se efectuează în conformitate cu prevederile art. 6 din Legea nr. 74/2020</a:t>
            </a:r>
            <a:r>
              <a:rPr lang="ro-RO" sz="1800" dirty="0"/>
              <a:t>. </a:t>
            </a:r>
            <a:endParaRPr lang="ru-RU" sz="1800" dirty="0"/>
          </a:p>
          <a:p>
            <a:pPr marL="230400" indent="-285750" algn="just">
              <a:lnSpc>
                <a:spcPct val="100000"/>
              </a:lnSpc>
            </a:pPr>
            <a:r>
              <a:rPr lang="ro-RO" sz="1800" dirty="0"/>
              <a:t>Valoarea estimată va avea la bază fie prețuri istorice, actualizate, fie prețuri noi identificate. Calcularea valorii estimate al unui contract de achiziții se bazează pe valoarea totală spre plată, fără TVA, estimată de entitatea contractantă.</a:t>
            </a:r>
            <a:endParaRPr lang="ru-RU" sz="1800" dirty="0"/>
          </a:p>
          <a:p>
            <a:pPr marL="230400" indent="-285750" algn="just">
              <a:lnSpc>
                <a:spcPct val="100000"/>
              </a:lnSpc>
            </a:pPr>
            <a:r>
              <a:rPr lang="ro-RO" sz="1800" dirty="0"/>
              <a:t>Valoarea estimată al contractului de achiziții trebuie să fie determinată înainte de inițierea procedurii de atribuire al contractului respectiv. </a:t>
            </a:r>
            <a:endParaRPr lang="ru-RU" sz="1800" dirty="0"/>
          </a:p>
          <a:p>
            <a:pPr marL="230400" indent="-285750" algn="just">
              <a:lnSpc>
                <a:spcPct val="100000"/>
              </a:lnSpc>
            </a:pPr>
            <a:r>
              <a:rPr lang="ro-RO" sz="1800" dirty="0"/>
              <a:t>Această valoare trebuie să fie valabilă la momentul transmiterii spre publicare al anunțului de participare sau, în cazul în care procedura de atribuire nu presupune publicarea unui astfel de anunț, la momentul transmiterii invitației de participare. Tipul procedurii de achiziție va fi determinat în dependență de valoarea estimată a achiziției.</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02564576"/>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97457"/>
          </a:xfrm>
        </p:spPr>
        <p:txBody>
          <a:bodyPr>
            <a:normAutofit/>
          </a:bodyPr>
          <a:lstStyle/>
          <a:p>
            <a:pPr algn="ctr"/>
            <a:r>
              <a:rPr lang="x-none" sz="3600">
                <a:latin typeface="+mn-lt"/>
              </a:rPr>
              <a:t>Lucru </a:t>
            </a:r>
            <a:r>
              <a:rPr lang="x-none" sz="3600" dirty="0">
                <a:latin typeface="+mn-lt"/>
              </a:rPr>
              <a:t>în grup</a:t>
            </a:r>
            <a:endParaRPr lang="ro-RO" sz="3600" dirty="0">
              <a:latin typeface="+mn-lt"/>
            </a:endParaRPr>
          </a:p>
        </p:txBody>
      </p:sp>
      <p:sp>
        <p:nvSpPr>
          <p:cNvPr id="6" name="Объект 5"/>
          <p:cNvSpPr>
            <a:spLocks noGrp="1"/>
          </p:cNvSpPr>
          <p:nvPr>
            <p:ph idx="1"/>
          </p:nvPr>
        </p:nvSpPr>
        <p:spPr>
          <a:xfrm>
            <a:off x="1597306" y="1825625"/>
            <a:ext cx="9756494" cy="3359833"/>
          </a:xfrm>
        </p:spPr>
        <p:txBody>
          <a:bodyPr>
            <a:normAutofit/>
          </a:bodyPr>
          <a:lstStyle/>
          <a:p>
            <a:pPr algn="just"/>
            <a:endParaRPr lang="en-US" dirty="0"/>
          </a:p>
          <a:p>
            <a:pPr marL="230400" algn="just">
              <a:lnSpc>
                <a:spcPct val="100000"/>
              </a:lnSpc>
            </a:pPr>
            <a:r>
              <a:rPr lang="x-none" sz="1800" b="1" dirty="0"/>
              <a:t>Auditoriul</a:t>
            </a:r>
            <a:r>
              <a:rPr lang="en-US" sz="1800" b="1" dirty="0"/>
              <a:t> se</a:t>
            </a:r>
            <a:r>
              <a:rPr lang="x-none" sz="1800" b="1" dirty="0"/>
              <a:t> împarte în trei grupe.</a:t>
            </a:r>
          </a:p>
          <a:p>
            <a:pPr marL="230400" indent="-514350" algn="just">
              <a:lnSpc>
                <a:spcPct val="100000"/>
              </a:lnSpc>
              <a:buAutoNum type="arabicPeriod"/>
            </a:pPr>
            <a:r>
              <a:rPr lang="x-none" sz="1800" dirty="0"/>
              <a:t>Fiecare grup completează planul de achiziții pe anul 2020. Planul trebuie să includă câte 3  poziții de bunuri </a:t>
            </a:r>
            <a:r>
              <a:rPr lang="x-none" sz="1800"/>
              <a:t>și </a:t>
            </a:r>
            <a:r>
              <a:rPr lang="ro-RO" sz="1800" dirty="0"/>
              <a:t>de </a:t>
            </a:r>
            <a:r>
              <a:rPr lang="x-none" sz="1800"/>
              <a:t>servicii </a:t>
            </a:r>
            <a:r>
              <a:rPr lang="x-none" sz="1800" dirty="0"/>
              <a:t>cele mai des contractate de entitățile pe care le reprezintă membrii grupului și o poziție de lucrări;</a:t>
            </a:r>
          </a:p>
          <a:p>
            <a:pPr marL="230400" indent="-514350" algn="just">
              <a:lnSpc>
                <a:spcPct val="100000"/>
              </a:lnSpc>
              <a:buAutoNum type="arabicPeriod"/>
            </a:pPr>
            <a:r>
              <a:rPr lang="x-none" sz="1800" dirty="0"/>
              <a:t>Fiecare grup completează anunțul de intenție pentru </a:t>
            </a:r>
            <a:r>
              <a:rPr lang="x-none" sz="1800"/>
              <a:t>una din</a:t>
            </a:r>
            <a:r>
              <a:rPr lang="ro-RO" sz="1800" dirty="0" err="1"/>
              <a:t>tre</a:t>
            </a:r>
            <a:r>
              <a:rPr lang="x-none" sz="1800"/>
              <a:t> </a:t>
            </a:r>
            <a:r>
              <a:rPr lang="x-none" sz="1800" dirty="0"/>
              <a:t>pozițiile din planul de achiziții.</a:t>
            </a:r>
          </a:p>
          <a:p>
            <a:pPr marL="514350" indent="-514350" algn="just">
              <a:buNone/>
            </a:pPr>
            <a:endParaRPr lang="x-none" dirty="0"/>
          </a:p>
          <a:p>
            <a:pPr marL="514350" indent="-514350" algn="just">
              <a:buAutoNum type="arabicPeriod"/>
            </a:pPr>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90496991"/>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891251"/>
          </a:xfrm>
        </p:spPr>
        <p:txBody>
          <a:bodyPr>
            <a:normAutofit/>
          </a:bodyPr>
          <a:lstStyle/>
          <a:p>
            <a:pPr>
              <a:lnSpc>
                <a:spcPct val="100000"/>
              </a:lnSpc>
              <a:spcBef>
                <a:spcPts val="0"/>
              </a:spcBef>
            </a:pPr>
            <a:r>
              <a:rPr lang="ro-RO" sz="3200" b="1" dirty="0">
                <a:solidFill>
                  <a:srgbClr val="0070C0"/>
                </a:solidFill>
                <a:latin typeface="Calibri" pitchFamily="34" charset="0"/>
              </a:rPr>
              <a:t>C</a:t>
            </a:r>
            <a:r>
              <a:rPr lang="en-US" sz="3200" b="1" dirty="0" err="1">
                <a:solidFill>
                  <a:srgbClr val="0070C0"/>
                </a:solidFill>
                <a:latin typeface="Calibri" pitchFamily="34" charset="0"/>
              </a:rPr>
              <a:t>alificarea</a:t>
            </a:r>
            <a:r>
              <a:rPr lang="en-US" sz="3200" b="1" dirty="0">
                <a:solidFill>
                  <a:srgbClr val="0070C0"/>
                </a:solidFill>
                <a:latin typeface="Calibri" pitchFamily="34" charset="0"/>
              </a:rPr>
              <a:t> </a:t>
            </a:r>
            <a:r>
              <a:rPr lang="x-none" sz="3200" b="1" dirty="0">
                <a:solidFill>
                  <a:srgbClr val="0070C0"/>
                </a:solidFill>
                <a:latin typeface="Calibri" pitchFamily="34" charset="0"/>
              </a:rPr>
              <a:t>și selecția</a:t>
            </a:r>
            <a:endParaRPr lang="ro-RO" sz="32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4" name="Прямоугольник 3"/>
          <p:cNvSpPr/>
          <p:nvPr/>
        </p:nvSpPr>
        <p:spPr>
          <a:xfrm>
            <a:off x="1697839" y="1137766"/>
            <a:ext cx="10097596" cy="1262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o-RO" dirty="0"/>
              <a:t>În conformitate cu art. 50 al Legii nr. 74/2020, înainte de inițierea procedurii de atribuire, </a:t>
            </a:r>
            <a:br>
              <a:rPr lang="ro-RO" dirty="0"/>
            </a:br>
            <a:r>
              <a:rPr lang="ro-RO" dirty="0"/>
              <a:t>entitatea contractantă are dreptul de a organiza consultări ale pieței </a:t>
            </a:r>
            <a:br>
              <a:rPr lang="ro-RO" dirty="0"/>
            </a:br>
            <a:r>
              <a:rPr lang="ro-RO" dirty="0"/>
              <a:t>în vederea pregătirii achiziției și pentru a informa operatorii economici </a:t>
            </a:r>
            <a:br>
              <a:rPr lang="ro-RO" dirty="0"/>
            </a:br>
            <a:r>
              <a:rPr lang="ro-RO" dirty="0"/>
              <a:t>cu privire la planurile de achiziții.  </a:t>
            </a:r>
          </a:p>
        </p:txBody>
      </p:sp>
      <p:sp>
        <p:nvSpPr>
          <p:cNvPr id="10" name="Прямоугольник 9"/>
          <p:cNvSpPr/>
          <p:nvPr/>
        </p:nvSpPr>
        <p:spPr>
          <a:xfrm>
            <a:off x="1568895" y="2563382"/>
            <a:ext cx="10097596" cy="1262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o-RO" dirty="0"/>
              <a:t>În cazul în care o PF sau PJ a oferit opinii, sugestii sau recomandări entității contractante</a:t>
            </a:r>
            <a:br>
              <a:rPr lang="ro-RO" dirty="0"/>
            </a:br>
            <a:r>
              <a:rPr lang="ro-RO" dirty="0"/>
              <a:t>la etapa consultării pieței sau a participat la întocmirea documentației de atribuire, </a:t>
            </a:r>
            <a:br>
              <a:rPr lang="ro-RO" dirty="0"/>
            </a:br>
            <a:r>
              <a:rPr lang="ro-RO" dirty="0"/>
              <a:t>inclusiv ca parte de servicii de consultantă, entitate contractantă ia măsuri pentru </a:t>
            </a:r>
            <a:br>
              <a:rPr lang="ro-RO" dirty="0"/>
            </a:br>
            <a:r>
              <a:rPr lang="ro-RO" dirty="0"/>
              <a:t>a se asigura că participantul respectiv nu denaturează concurența. Aceasta poate exclude PF sau PJ,</a:t>
            </a:r>
            <a:br>
              <a:rPr lang="ro-RO" dirty="0"/>
            </a:br>
            <a:r>
              <a:rPr lang="ro-RO" dirty="0"/>
              <a:t>dacă nu poate fi asigurat respectarea principiului egalității de tratament .</a:t>
            </a:r>
          </a:p>
        </p:txBody>
      </p:sp>
      <p:sp>
        <p:nvSpPr>
          <p:cNvPr id="11" name="Прямоугольник 10"/>
          <p:cNvSpPr/>
          <p:nvPr/>
        </p:nvSpPr>
        <p:spPr>
          <a:xfrm>
            <a:off x="1545746" y="3977425"/>
            <a:ext cx="10097596" cy="1262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o-RO" sz="1600" dirty="0"/>
          </a:p>
          <a:p>
            <a:pPr algn="ctr"/>
            <a:r>
              <a:rPr lang="ro-RO" dirty="0"/>
              <a:t>Specificațiile tehnice ale B/L/S solicitate de entitate, vor reprezenta o descriere exactă </a:t>
            </a:r>
            <a:br>
              <a:rPr lang="ro-RO" dirty="0"/>
            </a:br>
            <a:r>
              <a:rPr lang="ro-RO" dirty="0"/>
              <a:t>și completă al obiectului achiziției. Specificațiile tehnice pot descrie caracteristicile</a:t>
            </a:r>
            <a:br>
              <a:rPr lang="ro-RO" dirty="0"/>
            </a:br>
            <a:r>
              <a:rPr lang="ro-RO" dirty="0"/>
              <a:t>referitoare la procesul sau metoda de producție/execuție a lucrărilor, furnizarea bunurilor,</a:t>
            </a:r>
            <a:br>
              <a:rPr lang="ro-RO" dirty="0"/>
            </a:br>
            <a:r>
              <a:rPr lang="ro-RO" dirty="0"/>
              <a:t>prestarea serviciilor, inclusiv și dacă este necesar transferul drepturilor de proprietate intelectuală.</a:t>
            </a:r>
            <a:br>
              <a:rPr lang="ro-RO" dirty="0"/>
            </a:br>
            <a:endParaRPr lang="ro-RO" dirty="0"/>
          </a:p>
        </p:txBody>
      </p:sp>
      <p:sp>
        <p:nvSpPr>
          <p:cNvPr id="12" name="Прямоугольник 11"/>
          <p:cNvSpPr/>
          <p:nvPr/>
        </p:nvSpPr>
        <p:spPr>
          <a:xfrm>
            <a:off x="1522597" y="5368318"/>
            <a:ext cx="10097596" cy="1262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o-RO" dirty="0"/>
              <a:t>             În cazul în care entitatea contractantă intenționează achiziționarea B/L/S cu anumite caracteristici</a:t>
            </a:r>
          </a:p>
          <a:p>
            <a:pPr algn="ctr"/>
            <a:r>
              <a:rPr lang="ro-RO" dirty="0"/>
              <a:t>de mediu, sociale sau de altă natură, aceasta are dreptul să solicite specificațiile tehnice, criteriile</a:t>
            </a:r>
          </a:p>
          <a:p>
            <a:pPr algn="ctr"/>
            <a:r>
              <a:rPr lang="ro-RO" dirty="0"/>
              <a:t>de atribuire sau în condițiile de executare al contractului o etichetă specifică.</a:t>
            </a:r>
          </a:p>
        </p:txBody>
      </p:sp>
      <p:sp>
        <p:nvSpPr>
          <p:cNvPr id="5" name="Скругленный прямоугольник 4"/>
          <p:cNvSpPr/>
          <p:nvPr/>
        </p:nvSpPr>
        <p:spPr>
          <a:xfrm>
            <a:off x="452245" y="1034924"/>
            <a:ext cx="1527043" cy="1423686"/>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ro-RO" b="1" dirty="0">
                <a:solidFill>
                  <a:schemeClr val="accent1">
                    <a:lumMod val="75000"/>
                  </a:schemeClr>
                </a:solidFill>
              </a:rPr>
              <a:t>Consultarea pieței (art. 50)</a:t>
            </a:r>
          </a:p>
        </p:txBody>
      </p:sp>
      <p:sp>
        <p:nvSpPr>
          <p:cNvPr id="14" name="Скругленный прямоугольник 13"/>
          <p:cNvSpPr/>
          <p:nvPr/>
        </p:nvSpPr>
        <p:spPr>
          <a:xfrm>
            <a:off x="454173" y="2495261"/>
            <a:ext cx="1527043" cy="142368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o-RO" b="1" dirty="0">
                <a:solidFill>
                  <a:schemeClr val="accent1">
                    <a:lumMod val="75000"/>
                  </a:schemeClr>
                </a:solidFill>
              </a:rPr>
              <a:t>Implicarea prealabilă a ofertanților/candidaților (art. 51)</a:t>
            </a:r>
          </a:p>
        </p:txBody>
      </p:sp>
      <p:sp>
        <p:nvSpPr>
          <p:cNvPr id="15" name="Скругленный прямоугольник 14"/>
          <p:cNvSpPr/>
          <p:nvPr/>
        </p:nvSpPr>
        <p:spPr>
          <a:xfrm>
            <a:off x="456101" y="3955598"/>
            <a:ext cx="1527043" cy="142368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o-RO" b="1" dirty="0">
                <a:solidFill>
                  <a:schemeClr val="accent1">
                    <a:lumMod val="75000"/>
                  </a:schemeClr>
                </a:solidFill>
              </a:rPr>
              <a:t>Reguli privind descrierea B/L/S (art. 52)</a:t>
            </a:r>
          </a:p>
        </p:txBody>
      </p:sp>
      <p:sp>
        <p:nvSpPr>
          <p:cNvPr id="16" name="Скругленный прямоугольник 15"/>
          <p:cNvSpPr/>
          <p:nvPr/>
        </p:nvSpPr>
        <p:spPr>
          <a:xfrm>
            <a:off x="479251" y="5402435"/>
            <a:ext cx="1527043" cy="142368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o-RO" b="1" dirty="0">
                <a:solidFill>
                  <a:schemeClr val="accent1">
                    <a:lumMod val="75000"/>
                  </a:schemeClr>
                </a:solidFill>
              </a:rPr>
              <a:t>Etichete</a:t>
            </a:r>
            <a:br>
              <a:rPr lang="ro-RO" b="1" dirty="0">
                <a:solidFill>
                  <a:schemeClr val="accent1">
                    <a:lumMod val="75000"/>
                  </a:schemeClr>
                </a:solidFill>
              </a:rPr>
            </a:br>
            <a:r>
              <a:rPr lang="ro-RO" b="1" dirty="0">
                <a:solidFill>
                  <a:schemeClr val="accent1">
                    <a:lumMod val="75000"/>
                  </a:schemeClr>
                </a:solidFill>
              </a:rPr>
              <a:t>(art. 53)</a:t>
            </a:r>
          </a:p>
        </p:txBody>
      </p:sp>
    </p:spTree>
    <p:extLst>
      <p:ext uri="{BB962C8B-B14F-4D97-AF65-F5344CB8AC3E}">
        <p14:creationId xmlns:p14="http://schemas.microsoft.com/office/powerpoint/2010/main" val="29345760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62733"/>
          </a:xfrm>
        </p:spPr>
        <p:txBody>
          <a:bodyPr>
            <a:normAutofit/>
          </a:bodyPr>
          <a:lstStyle/>
          <a:p>
            <a:pPr algn="ctr"/>
            <a:r>
              <a:rPr lang="x-none" sz="3600" dirty="0">
                <a:latin typeface="+mn-lt"/>
              </a:rPr>
              <a:t>Consultarea pieței</a:t>
            </a:r>
            <a:endParaRPr lang="ro-RO" sz="3600" dirty="0">
              <a:latin typeface="+mn-lt"/>
            </a:endParaRPr>
          </a:p>
        </p:txBody>
      </p:sp>
      <p:sp>
        <p:nvSpPr>
          <p:cNvPr id="6" name="Объект 5"/>
          <p:cNvSpPr>
            <a:spLocks noGrp="1"/>
          </p:cNvSpPr>
          <p:nvPr>
            <p:ph idx="1"/>
          </p:nvPr>
        </p:nvSpPr>
        <p:spPr>
          <a:xfrm>
            <a:off x="1400536" y="1825625"/>
            <a:ext cx="9549115" cy="3695499"/>
          </a:xfrm>
        </p:spPr>
        <p:txBody>
          <a:bodyPr>
            <a:normAutofit/>
          </a:bodyPr>
          <a:lstStyle/>
          <a:p>
            <a:pPr algn="just">
              <a:lnSpc>
                <a:spcPct val="100000"/>
              </a:lnSpc>
            </a:pPr>
            <a:r>
              <a:rPr lang="it-IT" sz="1800" dirty="0"/>
              <a:t>În conformitate cu prevederile art. 50 al Legii nr. 74/2020, înainte de inițierea procedurii de atribuire, entitatea contractantă poate derula un proces de consultare a pieței, ca parte a procesului de </a:t>
            </a:r>
            <a:r>
              <a:rPr lang="it-IT" sz="1800" dirty="0" err="1"/>
              <a:t>pregătire</a:t>
            </a:r>
            <a:r>
              <a:rPr lang="it-IT" sz="1800" dirty="0"/>
              <a:t> a achiziției sectoriale. În acest sens, entitatea contractantă informează operatorii economici cu privire la planul de achiziții și cerințele stabilite în vederea procedurii. La rândul său, opiniile, sugestiile și recomandările exprimate în cadrul consultărilor pot fi utilizate în procesul de pregătire, organizare și desfășurare a procedurii de achiziție, în cazul în care acestea sunt relevante</a:t>
            </a:r>
            <a:r>
              <a:rPr lang="x-none" sz="1800" dirty="0"/>
              <a:t>.</a:t>
            </a:r>
          </a:p>
          <a:p>
            <a:pPr algn="just">
              <a:lnSpc>
                <a:spcPct val="100000"/>
              </a:lnSpc>
            </a:pPr>
            <a:r>
              <a:rPr lang="it-IT" sz="1800" dirty="0"/>
              <a:t>Aspectele supuse consultării vizează potențialele soluții tehnice, financiare sau contractuale pentru satisfacerea nevoii entității contractante, precum și aspectele legate de divizare pe loturi, de etichetare sau posibilitatea solicitării de prezentare a ofertelor alternative</a:t>
            </a:r>
            <a:r>
              <a:rPr lang="x-none" sz="1800" dirty="0"/>
              <a:t>.</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0456356"/>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209032"/>
          </a:xfrm>
        </p:spPr>
        <p:txBody>
          <a:bodyPr>
            <a:normAutofit/>
          </a:bodyPr>
          <a:lstStyle/>
          <a:p>
            <a:pPr algn="ctr"/>
            <a:r>
              <a:rPr lang="x-none" sz="3600" dirty="0">
                <a:latin typeface="+mn-lt"/>
              </a:rPr>
              <a:t>Consultarea pieței</a:t>
            </a:r>
            <a:endParaRPr lang="ro-RO" sz="3600" dirty="0">
              <a:latin typeface="+mn-lt"/>
            </a:endParaRPr>
          </a:p>
        </p:txBody>
      </p:sp>
      <p:sp>
        <p:nvSpPr>
          <p:cNvPr id="6" name="Объект 5"/>
          <p:cNvSpPr>
            <a:spLocks noGrp="1"/>
          </p:cNvSpPr>
          <p:nvPr>
            <p:ph idx="1"/>
          </p:nvPr>
        </p:nvSpPr>
        <p:spPr>
          <a:xfrm>
            <a:off x="1400537" y="1825625"/>
            <a:ext cx="9352344" cy="3197788"/>
          </a:xfrm>
        </p:spPr>
        <p:txBody>
          <a:bodyPr>
            <a:normAutofit/>
          </a:bodyPr>
          <a:lstStyle/>
          <a:p>
            <a:pPr algn="just">
              <a:lnSpc>
                <a:spcPct val="100000"/>
              </a:lnSpc>
            </a:pPr>
            <a:r>
              <a:rPr lang="it-IT" sz="1800" dirty="0"/>
              <a:t>Entitatea contractantă inițiază consultarea pieței prin publicarea pe pagina web, a</a:t>
            </a:r>
            <a:r>
              <a:rPr lang="ro-RO" sz="1800" dirty="0"/>
              <a:t>l</a:t>
            </a:r>
            <a:r>
              <a:rPr lang="it-IT" sz="1800" dirty="0"/>
              <a:t> Anunțului privind consultarea pieței</a:t>
            </a:r>
            <a:r>
              <a:rPr lang="x-none" sz="1800" dirty="0"/>
              <a:t>.</a:t>
            </a:r>
          </a:p>
          <a:p>
            <a:pPr algn="just">
              <a:lnSpc>
                <a:spcPct val="100000"/>
              </a:lnSpc>
            </a:pPr>
            <a:r>
              <a:rPr lang="it-IT" sz="1800" dirty="0"/>
              <a:t>În procesul consultării pieței, entitățile contractante se pot ghida de Instrucțiunea privind modalitatea, condițiile și procedura de organizare și desfășurare a consultării pieței în vederea pregătirii achiziției publice, aprobată prin Ordinul Ministrului Finanțelor nr. 105/2020</a:t>
            </a:r>
            <a:r>
              <a:rPr lang="x-none" sz="1800" dirty="0"/>
              <a:t>.</a:t>
            </a:r>
          </a:p>
          <a:p>
            <a:pPr algn="just">
              <a:lnSpc>
                <a:spcPct val="100000"/>
              </a:lnSpc>
            </a:pPr>
            <a:r>
              <a:rPr lang="it-IT" sz="1800" dirty="0"/>
              <a:t>Entitatea contractantă </a:t>
            </a:r>
            <a:r>
              <a:rPr lang="x-none" sz="1800" dirty="0"/>
              <a:t>elaborează și </a:t>
            </a:r>
            <a:r>
              <a:rPr lang="it-IT" sz="1800" dirty="0"/>
              <a:t>asigură accesul, la raport</a:t>
            </a:r>
            <a:r>
              <a:rPr lang="x-none" sz="1800" dirty="0" err="1"/>
              <a:t>ul</a:t>
            </a:r>
            <a:r>
              <a:rPr lang="x-none" sz="1800" dirty="0"/>
              <a:t> </a:t>
            </a:r>
            <a:r>
              <a:rPr lang="it-IT" sz="1800" dirty="0"/>
              <a:t>privind consultarea pieței , tuturor operatorilor economici care au intenția de a participa la procedura de atribuire</a:t>
            </a:r>
            <a:r>
              <a:rPr lang="x-none" sz="1800" dirty="0"/>
              <a:t>.</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56899025"/>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1349" y="585045"/>
            <a:ext cx="10515600" cy="1035412"/>
          </a:xfrm>
        </p:spPr>
        <p:txBody>
          <a:bodyPr>
            <a:normAutofit/>
          </a:bodyPr>
          <a:lstStyle/>
          <a:p>
            <a:pPr algn="ctr"/>
            <a:r>
              <a:rPr lang="en-US" sz="3600" dirty="0">
                <a:latin typeface="+mn-lt"/>
              </a:rPr>
              <a:t>IMPLEMENTARE</a:t>
            </a:r>
            <a:r>
              <a:rPr lang="x-none" sz="3600" dirty="0">
                <a:latin typeface="+mn-lt"/>
              </a:rPr>
              <a:t>A</a:t>
            </a:r>
            <a:r>
              <a:rPr lang="en-US" sz="3600" dirty="0">
                <a:latin typeface="+mn-lt"/>
              </a:rPr>
              <a:t> LEGII</a:t>
            </a:r>
            <a:endParaRPr lang="ro-RO" sz="3600" dirty="0">
              <a:latin typeface="+mn-lt"/>
            </a:endParaRPr>
          </a:p>
        </p:txBody>
      </p:sp>
      <p:sp>
        <p:nvSpPr>
          <p:cNvPr id="6" name="Объект 5"/>
          <p:cNvSpPr>
            <a:spLocks noGrp="1"/>
          </p:cNvSpPr>
          <p:nvPr>
            <p:ph idx="1"/>
          </p:nvPr>
        </p:nvSpPr>
        <p:spPr>
          <a:xfrm>
            <a:off x="849775" y="2184440"/>
            <a:ext cx="10515600" cy="2341261"/>
          </a:xfrm>
        </p:spPr>
        <p:txBody>
          <a:bodyPr>
            <a:normAutofit/>
          </a:bodyPr>
          <a:lstStyle/>
          <a:p>
            <a:pPr marL="230400" algn="just">
              <a:lnSpc>
                <a:spcPct val="100000"/>
              </a:lnSpc>
            </a:pPr>
            <a:r>
              <a:rPr lang="x-none" sz="1800" dirty="0"/>
              <a:t>Hotărârea Guvernului pentru aprobarea Regulamentul cu privire la achizițiile publice de valoare mică;</a:t>
            </a:r>
          </a:p>
          <a:p>
            <a:pPr marL="230400" indent="0" algn="just">
              <a:lnSpc>
                <a:spcPct val="100000"/>
              </a:lnSpc>
              <a:buNone/>
            </a:pPr>
            <a:r>
              <a:rPr lang="en-US" sz="1800" dirty="0">
                <a:hlinkClick r:id="rId2"/>
              </a:rPr>
              <a:t>https://www.mf.gov.md/ro/content/proiectul-hg-pentru-aprobarea-regulamentului-cu-privire-la-achizi%C8%9Biile-publice-de-valoare</a:t>
            </a:r>
            <a:endParaRPr lang="x-none" sz="1800" dirty="0"/>
          </a:p>
          <a:p>
            <a:pPr marL="230400" algn="just">
              <a:lnSpc>
                <a:spcPct val="100000"/>
              </a:lnSpc>
            </a:pPr>
            <a:r>
              <a:rPr lang="x-none" sz="1800" dirty="0"/>
              <a:t>Hotărârea Guvernului pentru aprobarea Normelor metodologice privind modul de atribuire a contractelor de achiziții sectoriale/acordurilor-cadru în sectoarele energeticii, apei, transporturilor și serviciilor poștale;</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120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16434"/>
          </a:xfrm>
        </p:spPr>
        <p:txBody>
          <a:bodyPr>
            <a:normAutofit/>
          </a:bodyPr>
          <a:lstStyle/>
          <a:p>
            <a:pPr algn="ctr"/>
            <a:r>
              <a:rPr lang="en-US" sz="3600" dirty="0" err="1">
                <a:latin typeface="+mn-lt"/>
              </a:rPr>
              <a:t>Sistemele</a:t>
            </a:r>
            <a:r>
              <a:rPr lang="en-US" sz="3600" dirty="0">
                <a:latin typeface="+mn-lt"/>
              </a:rPr>
              <a:t> de </a:t>
            </a:r>
            <a:r>
              <a:rPr lang="en-US" sz="3600" dirty="0" err="1">
                <a:latin typeface="+mn-lt"/>
              </a:rPr>
              <a:t>calificare</a:t>
            </a:r>
            <a:endParaRPr lang="ro-RO" sz="3600" dirty="0">
              <a:latin typeface="+mn-lt"/>
            </a:endParaRPr>
          </a:p>
        </p:txBody>
      </p:sp>
      <p:sp>
        <p:nvSpPr>
          <p:cNvPr id="6" name="Объект 5"/>
          <p:cNvSpPr>
            <a:spLocks noGrp="1"/>
          </p:cNvSpPr>
          <p:nvPr>
            <p:ph idx="1"/>
          </p:nvPr>
        </p:nvSpPr>
        <p:spPr>
          <a:xfrm>
            <a:off x="1562582" y="1895073"/>
            <a:ext cx="9271321" cy="3105190"/>
          </a:xfrm>
        </p:spPr>
        <p:txBody>
          <a:bodyPr>
            <a:normAutofit/>
          </a:bodyPr>
          <a:lstStyle/>
          <a:p>
            <a:pPr algn="just">
              <a:lnSpc>
                <a:spcPct val="100000"/>
              </a:lnSpc>
            </a:pPr>
            <a:r>
              <a:rPr lang="it-IT" sz="1800" dirty="0"/>
              <a:t>Entitatea contractantă poate institui și utiliza un sistem de calificare a operatorilor economici conform prevederilor art. 66 al Legii nr. 74/2020. În acest sens, odată cu instituirea sau utilizarea unui sistem de calificare, entitatea contractantă are obligația de a asigura posibilitatea operatorilor economici de a solicita calificarea în orice moment. </a:t>
            </a:r>
          </a:p>
          <a:p>
            <a:pPr algn="just">
              <a:lnSpc>
                <a:spcPct val="100000"/>
              </a:lnSpc>
            </a:pPr>
            <a:r>
              <a:rPr lang="it-IT" sz="1800" dirty="0"/>
              <a:t>La instituirea unui sistem de calificare, entitatea contractantă publică pe pagina web un anunț privind existența unui sistem de calificare, care indică scopul sistemului de calificare şi modul de acces la normele care îl guvernează.</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54722354"/>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err="1">
                <a:latin typeface="+mn-lt"/>
              </a:rPr>
              <a:t>Sistemele</a:t>
            </a:r>
            <a:r>
              <a:rPr lang="en-US" sz="3600" dirty="0">
                <a:latin typeface="+mn-lt"/>
              </a:rPr>
              <a:t> de </a:t>
            </a:r>
            <a:r>
              <a:rPr lang="en-US" sz="3600" dirty="0" err="1">
                <a:latin typeface="+mn-lt"/>
              </a:rPr>
              <a:t>calificare</a:t>
            </a:r>
            <a:endParaRPr lang="ro-RO" sz="3600" dirty="0">
              <a:latin typeface="+mn-lt"/>
            </a:endParaRPr>
          </a:p>
        </p:txBody>
      </p:sp>
      <p:sp>
        <p:nvSpPr>
          <p:cNvPr id="6" name="Объект 5"/>
          <p:cNvSpPr>
            <a:spLocks noGrp="1"/>
          </p:cNvSpPr>
          <p:nvPr>
            <p:ph idx="1"/>
          </p:nvPr>
        </p:nvSpPr>
        <p:spPr>
          <a:xfrm>
            <a:off x="972274" y="1825625"/>
            <a:ext cx="9907930" cy="3845970"/>
          </a:xfrm>
        </p:spPr>
        <p:txBody>
          <a:bodyPr>
            <a:normAutofit/>
          </a:bodyPr>
          <a:lstStyle/>
          <a:p>
            <a:pPr algn="just">
              <a:lnSpc>
                <a:spcPct val="100000"/>
              </a:lnSpc>
            </a:pPr>
            <a:r>
              <a:rPr lang="it-IT" sz="1800" dirty="0"/>
              <a:t>Entitatea contractantă asigură publicarea și actualizarea continuă pe pagina web a listei operatorilor economici calificați, normele și criteriile obiective pentru excluderea și selectarea operatorilor economici care solicită calificarea, precum și criteriile și normele obiective pentru utilizarea sistemului de calificare, care să trateze aspecte precum înscrierea în sistem, actualizarea periodică a calificărilor, dacă acestea există, și durata sistemului. </a:t>
            </a:r>
          </a:p>
          <a:p>
            <a:pPr algn="just">
              <a:lnSpc>
                <a:spcPct val="100000"/>
              </a:lnSpc>
            </a:pPr>
            <a:r>
              <a:rPr lang="it-IT" sz="1800" dirty="0"/>
              <a:t>În cazul în care aceste criterii și norme includ specificații tehnice, se aplică prevederile art. 52 și art. 53 din Legea nr. 74/2020. Lista operatorilor calificați poate fi împărțită pe categorii, în funcție de tipul de contract pentru care este valabilă calificarea.</a:t>
            </a:r>
          </a:p>
          <a:p>
            <a:pPr algn="just">
              <a:lnSpc>
                <a:spcPct val="100000"/>
              </a:lnSpc>
            </a:pPr>
            <a:r>
              <a:rPr lang="it-IT" sz="1800" dirty="0"/>
              <a:t>Atunci când o entitate contractantă consideră că sistemul de calificare a altor entități sau organisme anumite satisface cerințele sale, numele acestor alte entități sau organisme sunt publicate pe pagina web a entității.</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36646863"/>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70136"/>
          </a:xfrm>
        </p:spPr>
        <p:txBody>
          <a:bodyPr>
            <a:normAutofit/>
          </a:bodyPr>
          <a:lstStyle/>
          <a:p>
            <a:pPr algn="ctr"/>
            <a:r>
              <a:rPr lang="x-none" sz="3600" dirty="0">
                <a:latin typeface="+mn-lt"/>
              </a:rPr>
              <a:t>Criteriile de ca</a:t>
            </a:r>
            <a:r>
              <a:rPr lang="en-US" sz="3600" dirty="0" err="1">
                <a:latin typeface="+mn-lt"/>
              </a:rPr>
              <a:t>lificare</a:t>
            </a:r>
            <a:r>
              <a:rPr lang="en-US" sz="3600" dirty="0">
                <a:latin typeface="+mn-lt"/>
              </a:rPr>
              <a:t> </a:t>
            </a:r>
            <a:r>
              <a:rPr lang="x-none" sz="3600">
                <a:latin typeface="+mn-lt"/>
              </a:rPr>
              <a:t>și </a:t>
            </a:r>
            <a:r>
              <a:rPr lang="ro-RO" sz="3600" dirty="0">
                <a:latin typeface="+mn-lt"/>
              </a:rPr>
              <a:t>de </a:t>
            </a:r>
            <a:r>
              <a:rPr lang="x-none" sz="3600">
                <a:latin typeface="+mn-lt"/>
              </a:rPr>
              <a:t>selecție</a:t>
            </a:r>
            <a:endParaRPr lang="ro-RO" sz="3600" dirty="0">
              <a:latin typeface="+mn-lt"/>
            </a:endParaRPr>
          </a:p>
        </p:txBody>
      </p:sp>
      <p:sp>
        <p:nvSpPr>
          <p:cNvPr id="6" name="Объект 5"/>
          <p:cNvSpPr>
            <a:spLocks noGrp="1"/>
          </p:cNvSpPr>
          <p:nvPr>
            <p:ph idx="1"/>
          </p:nvPr>
        </p:nvSpPr>
        <p:spPr>
          <a:xfrm>
            <a:off x="1388962" y="1825625"/>
            <a:ext cx="9468091" cy="3915418"/>
          </a:xfrm>
        </p:spPr>
        <p:txBody>
          <a:bodyPr>
            <a:normAutofit/>
          </a:bodyPr>
          <a:lstStyle/>
          <a:p>
            <a:pPr algn="just">
              <a:lnSpc>
                <a:spcPct val="100000"/>
              </a:lnSpc>
            </a:pPr>
            <a:r>
              <a:rPr lang="it-IT" sz="1800" dirty="0"/>
              <a:t>Entitatea contractantă indică și descrie în documentația de atribuire: criteriile de selecție calitativă, solicitările privind capacitatea economică și financiară, capacitatea tehnică și/sau profesională, standardele de asigurare a calității, standardele de protecție a mediului, ținând cont de prevederile art. 67- art. 69, art. 71- art. 74 din Legea nr. 74/2020</a:t>
            </a:r>
            <a:r>
              <a:rPr lang="x-none" sz="1800" dirty="0"/>
              <a:t>.</a:t>
            </a:r>
          </a:p>
          <a:p>
            <a:pPr algn="just">
              <a:lnSpc>
                <a:spcPct val="100000"/>
              </a:lnSpc>
            </a:pPr>
            <a:r>
              <a:rPr lang="it-IT" sz="1800" dirty="0"/>
              <a:t>În cazul în care capacitatea economică și financiară, respectiv și capacitatea tehnică și/sau profesională este susținută pentru îndeplinirea unui contract, și de alte persoane, indiferent de natura relațiilor juridice existente între ofertant/candidat și persoanele respective, în condițiile art. 71 al Legii nr. 74/2020, acesta are obligația de a dovedi susținerea de care beneficiază, prin prezentarea unui angajament ferm al persoanei respective, prin care se confirmă faptul că acesta pune la dispoziția ofertantului/candidatului resursele invocate</a:t>
            </a:r>
            <a:r>
              <a:rPr lang="x-none" sz="1800" dirty="0"/>
              <a:t>.</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76136706"/>
      </p:ext>
    </p:extLst>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x-none" sz="3600" dirty="0">
                <a:latin typeface="+mn-lt"/>
              </a:rPr>
              <a:t>Criteriile de ca</a:t>
            </a:r>
            <a:r>
              <a:rPr lang="en-US" sz="3600" dirty="0" err="1">
                <a:latin typeface="+mn-lt"/>
              </a:rPr>
              <a:t>lificare</a:t>
            </a:r>
            <a:r>
              <a:rPr lang="en-US" sz="3600" dirty="0">
                <a:latin typeface="+mn-lt"/>
              </a:rPr>
              <a:t> </a:t>
            </a:r>
            <a:r>
              <a:rPr lang="x-none" sz="3600">
                <a:latin typeface="+mn-lt"/>
              </a:rPr>
              <a:t>și</a:t>
            </a:r>
            <a:r>
              <a:rPr lang="ro-RO" sz="3600" dirty="0">
                <a:latin typeface="+mn-lt"/>
              </a:rPr>
              <a:t> de</a:t>
            </a:r>
            <a:r>
              <a:rPr lang="x-none" sz="3600">
                <a:latin typeface="+mn-lt"/>
              </a:rPr>
              <a:t> </a:t>
            </a:r>
            <a:r>
              <a:rPr lang="x-none" sz="3600" dirty="0">
                <a:latin typeface="+mn-lt"/>
              </a:rPr>
              <a:t>selecție</a:t>
            </a:r>
            <a:endParaRPr lang="ro-RO" sz="3600" dirty="0">
              <a:latin typeface="+mn-lt"/>
            </a:endParaRPr>
          </a:p>
        </p:txBody>
      </p:sp>
      <p:sp>
        <p:nvSpPr>
          <p:cNvPr id="6" name="Объект 5"/>
          <p:cNvSpPr>
            <a:spLocks noGrp="1"/>
          </p:cNvSpPr>
          <p:nvPr>
            <p:ph idx="1"/>
          </p:nvPr>
        </p:nvSpPr>
        <p:spPr>
          <a:xfrm>
            <a:off x="1354239" y="2080268"/>
            <a:ext cx="9248172" cy="2815823"/>
          </a:xfrm>
        </p:spPr>
        <p:txBody>
          <a:bodyPr>
            <a:normAutofit/>
          </a:bodyPr>
          <a:lstStyle/>
          <a:p>
            <a:pPr algn="just">
              <a:lnSpc>
                <a:spcPct val="100000"/>
              </a:lnSpc>
            </a:pPr>
            <a:r>
              <a:rPr lang="it-IT" sz="1800" dirty="0"/>
              <a:t>În cazul stabilirii normelor și criteriilor obiective care reflectă necesitatea de a asigura un echilibru adecvat între caracteristicile speciale a procedurii de achiziție sectorială și resursele necesare pentru realizarea sa, și permit entității să reducă numărul candidaților care sunt invitați să depună ofertele, să participe la dialog sau la negociere, entitatea contractantă are obligația să indice în documentația de atribuire modalitatea de acordare a punctajului pe baza căruia se realizează clasamentul candidaților, ori de câte ori urmează să fie efectuată selectarea acestora.</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6886516"/>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04860"/>
          </a:xfrm>
        </p:spPr>
        <p:txBody>
          <a:bodyPr>
            <a:normAutofit/>
          </a:bodyPr>
          <a:lstStyle/>
          <a:p>
            <a:pPr algn="ctr"/>
            <a:r>
              <a:rPr lang="x-none" sz="3600" dirty="0">
                <a:latin typeface="+mn-lt"/>
              </a:rPr>
              <a:t>Criteriile de ca</a:t>
            </a:r>
            <a:r>
              <a:rPr lang="en-US" sz="3600" dirty="0" err="1">
                <a:latin typeface="+mn-lt"/>
              </a:rPr>
              <a:t>lificare</a:t>
            </a:r>
            <a:r>
              <a:rPr lang="en-US" sz="3600" dirty="0">
                <a:latin typeface="+mn-lt"/>
              </a:rPr>
              <a:t> </a:t>
            </a:r>
            <a:r>
              <a:rPr lang="x-none" sz="3600">
                <a:latin typeface="+mn-lt"/>
              </a:rPr>
              <a:t>și </a:t>
            </a:r>
            <a:r>
              <a:rPr lang="ro-RO" sz="3600" dirty="0">
                <a:latin typeface="+mn-lt"/>
              </a:rPr>
              <a:t>de </a:t>
            </a:r>
            <a:r>
              <a:rPr lang="x-none" sz="3600">
                <a:latin typeface="+mn-lt"/>
              </a:rPr>
              <a:t>selecție</a:t>
            </a:r>
            <a:endParaRPr lang="ro-RO" sz="3600" dirty="0">
              <a:latin typeface="+mn-lt"/>
            </a:endParaRPr>
          </a:p>
        </p:txBody>
      </p:sp>
      <p:sp>
        <p:nvSpPr>
          <p:cNvPr id="6" name="Объект 5"/>
          <p:cNvSpPr>
            <a:spLocks noGrp="1"/>
          </p:cNvSpPr>
          <p:nvPr>
            <p:ph idx="1"/>
          </p:nvPr>
        </p:nvSpPr>
        <p:spPr>
          <a:xfrm>
            <a:off x="1192193" y="1582557"/>
            <a:ext cx="9618562" cy="4077464"/>
          </a:xfrm>
        </p:spPr>
        <p:txBody>
          <a:bodyPr>
            <a:normAutofit/>
          </a:bodyPr>
          <a:lstStyle/>
          <a:p>
            <a:pPr marL="230400" indent="-285750" algn="just">
              <a:lnSpc>
                <a:spcPct val="100000"/>
              </a:lnSpc>
            </a:pPr>
            <a:r>
              <a:rPr lang="ro-RO" sz="1800" dirty="0"/>
              <a:t>Criteriile de calificare și de selecție stabilite de către </a:t>
            </a:r>
            <a:r>
              <a:rPr lang="en-US" sz="1800" dirty="0" err="1"/>
              <a:t>entitatea</a:t>
            </a:r>
            <a:r>
              <a:rPr lang="ro-RO" sz="1800" dirty="0"/>
              <a:t> contractantă trebuie să aibă o legătură evidentă cu obiectul contractului ce urmează să fie atribuit și luând în</a:t>
            </a:r>
            <a:r>
              <a:rPr lang="en-US" sz="1800" dirty="0"/>
              <a:t> </a:t>
            </a:r>
            <a:r>
              <a:rPr lang="ro-RO" sz="1800" dirty="0"/>
              <a:t>considerare și capacitățile pieței specifice căreia i se adresează contractul, în paralel cu necesitatea de a asigura condițiile de concurență reală pentru o procedură de achiziție. </a:t>
            </a:r>
            <a:endParaRPr lang="ru-RU" sz="1800" dirty="0"/>
          </a:p>
          <a:p>
            <a:pPr marL="230400" indent="-285750" algn="just">
              <a:lnSpc>
                <a:spcPct val="100000"/>
              </a:lnSpc>
            </a:pPr>
            <a:r>
              <a:rPr lang="ro-RO" sz="1800" dirty="0"/>
              <a:t>Stabilirea unor cerințe minime de calificare și de selecție subiective pot duce la diminuarea competiției sau chiar la incapacitatea grupului de lucru de a verifica îndeplinirea corectă a lor. </a:t>
            </a:r>
            <a:endParaRPr lang="ru-RU" sz="1800" dirty="0"/>
          </a:p>
          <a:p>
            <a:pPr marL="230400" indent="-285750" algn="just">
              <a:lnSpc>
                <a:spcPct val="100000"/>
              </a:lnSpc>
            </a:pPr>
            <a:r>
              <a:rPr lang="en-US" sz="1800" dirty="0" err="1"/>
              <a:t>Entitatea</a:t>
            </a:r>
            <a:r>
              <a:rPr lang="ro-RO" sz="1800" dirty="0"/>
              <a:t> contractantă are obligația de a respecta principiul proporționalității atunci când stabilește criteriile de calificare și de selecție, precum și nivelul cerințelor minime pe care ofertanții/candidații trebuie să le îndeplinească. Respectiv, cerințele minime de calificare și de selecție nu trebuie să fie restrictive favorizând anumiți participanți ci să asigure o concurență efectivă în cadrul procedurii de achiziție.</a:t>
            </a:r>
            <a:endParaRPr lang="ru-RU" sz="1800" dirty="0"/>
          </a:p>
          <a:p>
            <a:pPr marL="230400" indent="-285750" algn="just">
              <a:lnSpc>
                <a:spcPct val="100000"/>
              </a:lnSpc>
            </a:pPr>
            <a:r>
              <a:rPr lang="en-US" sz="1800" dirty="0" err="1"/>
              <a:t>Entitatea</a:t>
            </a:r>
            <a:r>
              <a:rPr lang="en-US" sz="1800" dirty="0"/>
              <a:t> </a:t>
            </a:r>
            <a:r>
              <a:rPr lang="ro-RO" sz="1800" dirty="0"/>
              <a:t>contractantă evaluează datele de calificare ale operatorilor economici conform modului și criteriilor expuse în documentația de atribuire.</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497005"/>
      </p:ext>
    </p:extLst>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x-none" sz="3600" dirty="0">
                <a:latin typeface="+mn-lt"/>
              </a:rPr>
              <a:t>Criteriile de </a:t>
            </a:r>
            <a:r>
              <a:rPr lang="x-none" sz="3600">
                <a:latin typeface="+mn-lt"/>
              </a:rPr>
              <a:t>ca</a:t>
            </a:r>
            <a:r>
              <a:rPr lang="en-US" sz="3600" dirty="0" err="1">
                <a:latin typeface="+mn-lt"/>
              </a:rPr>
              <a:t>licare</a:t>
            </a:r>
            <a:r>
              <a:rPr lang="en-US" sz="3600" dirty="0">
                <a:latin typeface="+mn-lt"/>
              </a:rPr>
              <a:t> </a:t>
            </a:r>
            <a:r>
              <a:rPr lang="x-none" sz="3600">
                <a:latin typeface="+mn-lt"/>
              </a:rPr>
              <a:t>și </a:t>
            </a:r>
            <a:r>
              <a:rPr lang="ro-RO" sz="3600" dirty="0">
                <a:latin typeface="+mn-lt"/>
              </a:rPr>
              <a:t>de </a:t>
            </a:r>
            <a:r>
              <a:rPr lang="x-none" sz="3600">
                <a:latin typeface="+mn-lt"/>
              </a:rPr>
              <a:t>selecție</a:t>
            </a:r>
            <a:endParaRPr lang="ro-RO" sz="3600" dirty="0">
              <a:latin typeface="+mn-lt"/>
            </a:endParaRPr>
          </a:p>
        </p:txBody>
      </p:sp>
      <p:sp>
        <p:nvSpPr>
          <p:cNvPr id="6" name="Объект 5"/>
          <p:cNvSpPr>
            <a:spLocks noGrp="1"/>
          </p:cNvSpPr>
          <p:nvPr>
            <p:ph idx="1"/>
          </p:nvPr>
        </p:nvSpPr>
        <p:spPr>
          <a:xfrm>
            <a:off x="1250066" y="1825625"/>
            <a:ext cx="9363919" cy="3857545"/>
          </a:xfrm>
        </p:spPr>
        <p:txBody>
          <a:bodyPr>
            <a:normAutofit/>
          </a:bodyPr>
          <a:lstStyle/>
          <a:p>
            <a:pPr marL="230400" indent="-285750" algn="just">
              <a:lnSpc>
                <a:spcPct val="100000"/>
              </a:lnSpc>
            </a:pPr>
            <a:r>
              <a:rPr lang="x-none" sz="1800" dirty="0"/>
              <a:t>E</a:t>
            </a:r>
            <a:r>
              <a:rPr lang="en-US" sz="1800" dirty="0" err="1"/>
              <a:t>ntitatea</a:t>
            </a:r>
            <a:r>
              <a:rPr lang="ro-RO" sz="1800" dirty="0"/>
              <a:t> contractantă descalifică ofertantul/candidatul, în orice etapă a procedurii de achiziție, în cazul în care constată că datele de calificare prezentate de acesta sunt eronate sau incomplete.</a:t>
            </a:r>
            <a:endParaRPr lang="ru-RU" sz="1800" dirty="0"/>
          </a:p>
          <a:p>
            <a:pPr marL="230400" indent="-285750" algn="just">
              <a:lnSpc>
                <a:spcPct val="100000"/>
              </a:lnSpc>
            </a:pPr>
            <a:r>
              <a:rPr lang="ro-RO" sz="1800" dirty="0"/>
              <a:t>Atunci când datele de calificare prezentate de către ofertant/candidat sunt într-o măsură neînsemnată imprecise sau nu reflectă informația deplină, entitatea contractantă are obligația de a solicita clarificări înainte de a lua decizia de descalificare al acestuia.</a:t>
            </a:r>
            <a:endParaRPr lang="ru-RU" sz="1800" dirty="0"/>
          </a:p>
          <a:p>
            <a:pPr marL="230400" indent="-285750" algn="just">
              <a:lnSpc>
                <a:spcPct val="100000"/>
              </a:lnSpc>
            </a:pPr>
            <a:r>
              <a:rPr lang="ro-RO" sz="1800" dirty="0"/>
              <a:t>Ofertantul/candidatul este descalificat în cazul în care nu oferă clarificările solicitate de entitatea contractantă în termenele stabilite de aceasta (minimum 72 de ore). Entitatea contractantă are obligația de a asigura, în orice situație, un termen rezonabil în funcție de complexitatea solicitării de clarificare.</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92037979"/>
      </p:ext>
    </p:extLst>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err="1">
                <a:latin typeface="+mn-lt"/>
              </a:rPr>
              <a:t>Criteriile</a:t>
            </a:r>
            <a:r>
              <a:rPr lang="en-US" sz="3600" dirty="0">
                <a:latin typeface="+mn-lt"/>
              </a:rPr>
              <a:t> de </a:t>
            </a:r>
            <a:r>
              <a:rPr lang="en-US" sz="3600" dirty="0" err="1">
                <a:latin typeface="+mn-lt"/>
              </a:rPr>
              <a:t>calificare</a:t>
            </a:r>
            <a:r>
              <a:rPr lang="en-US" sz="3600" dirty="0">
                <a:latin typeface="+mn-lt"/>
              </a:rPr>
              <a:t> </a:t>
            </a:r>
            <a:r>
              <a:rPr lang="x-none" sz="3600" dirty="0">
                <a:latin typeface="+mn-lt"/>
              </a:rPr>
              <a:t>și </a:t>
            </a:r>
            <a:r>
              <a:rPr lang="ro-RO" sz="3600" dirty="0">
                <a:latin typeface="+mn-lt"/>
              </a:rPr>
              <a:t>de </a:t>
            </a:r>
            <a:r>
              <a:rPr lang="x-none" sz="3600" dirty="0">
                <a:latin typeface="+mn-lt"/>
              </a:rPr>
              <a:t>selecție</a:t>
            </a:r>
            <a:endParaRPr lang="ro-RO" sz="3600" dirty="0">
              <a:latin typeface="+mn-lt"/>
            </a:endParaRPr>
          </a:p>
        </p:txBody>
      </p:sp>
      <p:sp>
        <p:nvSpPr>
          <p:cNvPr id="6" name="Объект 5"/>
          <p:cNvSpPr>
            <a:spLocks noGrp="1"/>
          </p:cNvSpPr>
          <p:nvPr>
            <p:ph idx="1"/>
          </p:nvPr>
        </p:nvSpPr>
        <p:spPr>
          <a:xfrm>
            <a:off x="1284790" y="1825625"/>
            <a:ext cx="9190299" cy="3313534"/>
          </a:xfrm>
        </p:spPr>
        <p:txBody>
          <a:bodyPr>
            <a:normAutofit lnSpcReduction="10000"/>
          </a:bodyPr>
          <a:lstStyle/>
          <a:p>
            <a:pPr algn="just">
              <a:lnSpc>
                <a:spcPct val="100000"/>
              </a:lnSpc>
            </a:pPr>
            <a:r>
              <a:rPr lang="en-US" sz="1800" dirty="0" err="1"/>
              <a:t>Entitatea</a:t>
            </a:r>
            <a:r>
              <a:rPr lang="en-US" sz="1800" dirty="0"/>
              <a:t> </a:t>
            </a:r>
            <a:r>
              <a:rPr lang="en-US" sz="1800" dirty="0" err="1"/>
              <a:t>contractantă</a:t>
            </a:r>
            <a:r>
              <a:rPr lang="en-US" sz="1800" dirty="0"/>
              <a:t> are </a:t>
            </a:r>
            <a:r>
              <a:rPr lang="en-US" sz="1800" dirty="0" err="1"/>
              <a:t>obligația</a:t>
            </a:r>
            <a:r>
              <a:rPr lang="en-US" sz="1800" dirty="0"/>
              <a:t> de a exclude din </a:t>
            </a:r>
            <a:r>
              <a:rPr lang="en-US" sz="1800" dirty="0" err="1"/>
              <a:t>procedura</a:t>
            </a:r>
            <a:r>
              <a:rPr lang="en-US" sz="1800" dirty="0"/>
              <a:t> de </a:t>
            </a:r>
            <a:r>
              <a:rPr lang="en-US" sz="1800" dirty="0" err="1"/>
              <a:t>atribuire</a:t>
            </a:r>
            <a:r>
              <a:rPr lang="en-US" sz="1800" dirty="0"/>
              <a:t> a</a:t>
            </a:r>
            <a:r>
              <a:rPr lang="ro-RO" sz="1800" dirty="0"/>
              <a:t>l</a:t>
            </a:r>
            <a:r>
              <a:rPr lang="en-US" sz="1800" dirty="0"/>
              <a:t> </a:t>
            </a:r>
            <a:r>
              <a:rPr lang="en-US" sz="1800" dirty="0" err="1"/>
              <a:t>contractului</a:t>
            </a:r>
            <a:r>
              <a:rPr lang="en-US" sz="1800" dirty="0"/>
              <a:t> de </a:t>
            </a:r>
            <a:r>
              <a:rPr lang="en-US" sz="1800" dirty="0" err="1"/>
              <a:t>achiziții</a:t>
            </a:r>
            <a:r>
              <a:rPr lang="en-US" sz="1800" dirty="0"/>
              <a:t> </a:t>
            </a:r>
            <a:r>
              <a:rPr lang="en-US" sz="1800" dirty="0" err="1"/>
              <a:t>sectoriale</a:t>
            </a:r>
            <a:r>
              <a:rPr lang="en-US" sz="1800" dirty="0"/>
              <a:t> </a:t>
            </a:r>
            <a:r>
              <a:rPr lang="en-US" sz="1800" dirty="0" err="1"/>
              <a:t>orice</a:t>
            </a:r>
            <a:r>
              <a:rPr lang="en-US" sz="1800" dirty="0"/>
              <a:t> </a:t>
            </a:r>
            <a:r>
              <a:rPr lang="en-US" sz="1800" dirty="0" err="1"/>
              <a:t>ofertant</a:t>
            </a:r>
            <a:r>
              <a:rPr lang="en-US" sz="1800" dirty="0"/>
              <a:t> </a:t>
            </a:r>
            <a:r>
              <a:rPr lang="en-US" sz="1800" dirty="0" err="1"/>
              <a:t>sau</a:t>
            </a:r>
            <a:r>
              <a:rPr lang="en-US" sz="1800" dirty="0"/>
              <a:t> </a:t>
            </a:r>
            <a:r>
              <a:rPr lang="en-US" sz="1800" dirty="0" err="1"/>
              <a:t>candidat</a:t>
            </a:r>
            <a:r>
              <a:rPr lang="en-US" sz="1800" dirty="0"/>
              <a:t> </a:t>
            </a:r>
            <a:r>
              <a:rPr lang="en-US" sz="1800" dirty="0" err="1"/>
              <a:t>despre</a:t>
            </a:r>
            <a:r>
              <a:rPr lang="en-US" sz="1800" dirty="0"/>
              <a:t> care are </a:t>
            </a:r>
            <a:r>
              <a:rPr lang="en-US" sz="1800" dirty="0" err="1"/>
              <a:t>cunoștință</a:t>
            </a:r>
            <a:r>
              <a:rPr lang="en-US" sz="1800" dirty="0"/>
              <a:t> </a:t>
            </a:r>
            <a:r>
              <a:rPr lang="en-US" sz="1800" dirty="0" err="1"/>
              <a:t>că</a:t>
            </a:r>
            <a:r>
              <a:rPr lang="en-US" sz="1800" dirty="0"/>
              <a:t>, </a:t>
            </a:r>
            <a:r>
              <a:rPr lang="en-US" sz="1800" dirty="0" err="1"/>
              <a:t>în</a:t>
            </a:r>
            <a:r>
              <a:rPr lang="en-US" sz="1800" dirty="0"/>
              <a:t> </a:t>
            </a:r>
            <a:r>
              <a:rPr lang="en-US" sz="1800" dirty="0" err="1"/>
              <a:t>ultimii</a:t>
            </a:r>
            <a:r>
              <a:rPr lang="en-US" sz="1800" dirty="0"/>
              <a:t> 5 </a:t>
            </a:r>
            <a:r>
              <a:rPr lang="en-US" sz="1800" dirty="0" err="1"/>
              <a:t>ani</a:t>
            </a:r>
            <a:r>
              <a:rPr lang="en-US" sz="1800" dirty="0"/>
              <a:t>, a </a:t>
            </a:r>
            <a:r>
              <a:rPr lang="en-US" sz="1800" dirty="0" err="1"/>
              <a:t>fost</a:t>
            </a:r>
            <a:r>
              <a:rPr lang="en-US" sz="1800" dirty="0"/>
              <a:t> </a:t>
            </a:r>
            <a:r>
              <a:rPr lang="en-US" sz="1800" dirty="0" err="1"/>
              <a:t>condamnat</a:t>
            </a:r>
            <a:r>
              <a:rPr lang="en-US" sz="1800" dirty="0"/>
              <a:t>, </a:t>
            </a:r>
            <a:r>
              <a:rPr lang="en-US" sz="1800" dirty="0" err="1"/>
              <a:t>prin</a:t>
            </a:r>
            <a:r>
              <a:rPr lang="en-US" sz="1800" dirty="0"/>
              <a:t> </a:t>
            </a:r>
            <a:r>
              <a:rPr lang="en-US" sz="1800" dirty="0" err="1"/>
              <a:t>hotărâre</a:t>
            </a:r>
            <a:r>
              <a:rPr lang="en-US" sz="1800" dirty="0"/>
              <a:t> </a:t>
            </a:r>
            <a:r>
              <a:rPr lang="en-US" sz="1800" dirty="0" err="1"/>
              <a:t>definitivă</a:t>
            </a:r>
            <a:r>
              <a:rPr lang="en-US" sz="1800" dirty="0"/>
              <a:t> a </a:t>
            </a:r>
            <a:r>
              <a:rPr lang="en-US" sz="1800" dirty="0" err="1"/>
              <a:t>unei</a:t>
            </a:r>
            <a:r>
              <a:rPr lang="en-US" sz="1800" dirty="0"/>
              <a:t> </a:t>
            </a:r>
            <a:r>
              <a:rPr lang="en-US" sz="1800" dirty="0" err="1"/>
              <a:t>instanțe</a:t>
            </a:r>
            <a:r>
              <a:rPr lang="en-US" sz="1800" dirty="0"/>
              <a:t> </a:t>
            </a:r>
            <a:r>
              <a:rPr lang="en-US" sz="1800" dirty="0" err="1"/>
              <a:t>judecătorești</a:t>
            </a:r>
            <a:r>
              <a:rPr lang="en-US" sz="1800" dirty="0"/>
              <a:t>, </a:t>
            </a:r>
            <a:r>
              <a:rPr lang="en-US" sz="1800" dirty="0" err="1"/>
              <a:t>pentru</a:t>
            </a:r>
            <a:r>
              <a:rPr lang="en-US" sz="1800" dirty="0"/>
              <a:t> </a:t>
            </a:r>
            <a:r>
              <a:rPr lang="en-US" sz="1800" dirty="0" err="1"/>
              <a:t>participare</a:t>
            </a:r>
            <a:r>
              <a:rPr lang="en-US" sz="1800" dirty="0"/>
              <a:t> la </a:t>
            </a:r>
            <a:r>
              <a:rPr lang="en-US" sz="1800" dirty="0" err="1"/>
              <a:t>activități</a:t>
            </a:r>
            <a:r>
              <a:rPr lang="en-US" sz="1800" dirty="0"/>
              <a:t> ale </a:t>
            </a:r>
            <a:r>
              <a:rPr lang="en-US" sz="1800" dirty="0" err="1"/>
              <a:t>unei</a:t>
            </a:r>
            <a:r>
              <a:rPr lang="en-US" sz="1800" dirty="0"/>
              <a:t> </a:t>
            </a:r>
            <a:r>
              <a:rPr lang="en-US" sz="1800" dirty="0" err="1"/>
              <a:t>organizații</a:t>
            </a:r>
            <a:r>
              <a:rPr lang="en-US" sz="1800" dirty="0"/>
              <a:t> </a:t>
            </a:r>
            <a:r>
              <a:rPr lang="en-US" sz="1800" dirty="0" err="1"/>
              <a:t>sau</a:t>
            </a:r>
            <a:r>
              <a:rPr lang="en-US" sz="1800" dirty="0"/>
              <a:t> </a:t>
            </a:r>
            <a:r>
              <a:rPr lang="en-US" sz="1800" dirty="0" err="1"/>
              <a:t>grupări</a:t>
            </a:r>
            <a:r>
              <a:rPr lang="en-US" sz="1800" dirty="0"/>
              <a:t> </a:t>
            </a:r>
            <a:r>
              <a:rPr lang="en-US" sz="1800" dirty="0" err="1"/>
              <a:t>criminale</a:t>
            </a:r>
            <a:r>
              <a:rPr lang="en-US" sz="1800" dirty="0"/>
              <a:t>, </a:t>
            </a:r>
            <a:r>
              <a:rPr lang="en-US" sz="1800" dirty="0" err="1"/>
              <a:t>pentru</a:t>
            </a:r>
            <a:r>
              <a:rPr lang="en-US" sz="1800" dirty="0"/>
              <a:t> </a:t>
            </a:r>
            <a:r>
              <a:rPr lang="en-US" sz="1800" dirty="0" err="1"/>
              <a:t>corupție</a:t>
            </a:r>
            <a:r>
              <a:rPr lang="en-US" sz="1800" dirty="0"/>
              <a:t>, </a:t>
            </a:r>
            <a:r>
              <a:rPr lang="en-US" sz="1800" dirty="0" err="1"/>
              <a:t>pentru</a:t>
            </a:r>
            <a:r>
              <a:rPr lang="en-US" sz="1800" dirty="0"/>
              <a:t> </a:t>
            </a:r>
            <a:r>
              <a:rPr lang="en-US" sz="1800" dirty="0" err="1"/>
              <a:t>fraudă</a:t>
            </a:r>
            <a:r>
              <a:rPr lang="en-US" sz="1800" dirty="0"/>
              <a:t> </a:t>
            </a:r>
            <a:r>
              <a:rPr lang="en-US" sz="1800" dirty="0" err="1"/>
              <a:t>și</a:t>
            </a:r>
            <a:r>
              <a:rPr lang="en-US" sz="1800" dirty="0"/>
              <a:t>/</a:t>
            </a:r>
            <a:r>
              <a:rPr lang="en-US" sz="1800" dirty="0" err="1"/>
              <a:t>sau</a:t>
            </a:r>
            <a:r>
              <a:rPr lang="en-US" sz="1800" dirty="0"/>
              <a:t> </a:t>
            </a:r>
            <a:r>
              <a:rPr lang="en-US" sz="1800" dirty="0" err="1"/>
              <a:t>pentru</a:t>
            </a:r>
            <a:r>
              <a:rPr lang="en-US" sz="1800" dirty="0"/>
              <a:t> </a:t>
            </a:r>
            <a:r>
              <a:rPr lang="en-US" sz="1800" dirty="0" err="1"/>
              <a:t>spălare</a:t>
            </a:r>
            <a:r>
              <a:rPr lang="en-US" sz="1800" dirty="0"/>
              <a:t> de </a:t>
            </a:r>
            <a:r>
              <a:rPr lang="en-US" sz="1800" dirty="0" err="1"/>
              <a:t>bani</a:t>
            </a:r>
            <a:r>
              <a:rPr lang="en-US" sz="1800" dirty="0"/>
              <a:t>, </a:t>
            </a:r>
            <a:r>
              <a:rPr lang="en-US" sz="1800" dirty="0" err="1"/>
              <a:t>pentru</a:t>
            </a:r>
            <a:r>
              <a:rPr lang="en-US" sz="1800" dirty="0"/>
              <a:t> </a:t>
            </a:r>
            <a:r>
              <a:rPr lang="en-US" sz="1800" dirty="0" err="1"/>
              <a:t>infracțiuni</a:t>
            </a:r>
            <a:r>
              <a:rPr lang="en-US" sz="1800" dirty="0"/>
              <a:t> de </a:t>
            </a:r>
            <a:r>
              <a:rPr lang="en-US" sz="1800" dirty="0" err="1"/>
              <a:t>terorism</a:t>
            </a:r>
            <a:r>
              <a:rPr lang="en-US" sz="1800" dirty="0"/>
              <a:t> </a:t>
            </a:r>
            <a:r>
              <a:rPr lang="en-US" sz="1800" dirty="0" err="1"/>
              <a:t>sau</a:t>
            </a:r>
            <a:r>
              <a:rPr lang="en-US" sz="1800" dirty="0"/>
              <a:t> </a:t>
            </a:r>
            <a:r>
              <a:rPr lang="en-US" sz="1800" dirty="0" err="1"/>
              <a:t>infracțiuni</a:t>
            </a:r>
            <a:r>
              <a:rPr lang="en-US" sz="1800" dirty="0"/>
              <a:t> legate de </a:t>
            </a:r>
            <a:r>
              <a:rPr lang="en-US" sz="1800" dirty="0" err="1"/>
              <a:t>activități</a:t>
            </a:r>
            <a:r>
              <a:rPr lang="en-US" sz="1800" dirty="0"/>
              <a:t> </a:t>
            </a:r>
            <a:r>
              <a:rPr lang="en-US" sz="1800" dirty="0" err="1"/>
              <a:t>teroriste</a:t>
            </a:r>
            <a:r>
              <a:rPr lang="en-US" sz="1800" dirty="0"/>
              <a:t>, </a:t>
            </a:r>
            <a:r>
              <a:rPr lang="en-US" sz="1800" dirty="0" err="1"/>
              <a:t>pentru</a:t>
            </a:r>
            <a:r>
              <a:rPr lang="en-US" sz="1800" dirty="0"/>
              <a:t> </a:t>
            </a:r>
            <a:r>
              <a:rPr lang="en-US" sz="1800" dirty="0" err="1"/>
              <a:t>finanțarea</a:t>
            </a:r>
            <a:r>
              <a:rPr lang="en-US" sz="1800" dirty="0"/>
              <a:t> </a:t>
            </a:r>
            <a:r>
              <a:rPr lang="en-US" sz="1800" dirty="0" err="1"/>
              <a:t>terorismului</a:t>
            </a:r>
            <a:r>
              <a:rPr lang="en-US" sz="1800" dirty="0"/>
              <a:t>, </a:t>
            </a:r>
            <a:r>
              <a:rPr lang="en-US" sz="1800" dirty="0" err="1"/>
              <a:t>exploatarea</a:t>
            </a:r>
            <a:r>
              <a:rPr lang="en-US" sz="1800" dirty="0"/>
              <a:t> </a:t>
            </a:r>
            <a:r>
              <a:rPr lang="en-US" sz="1800" dirty="0" err="1"/>
              <a:t>prin</a:t>
            </a:r>
            <a:r>
              <a:rPr lang="en-US" sz="1800" dirty="0"/>
              <a:t> </a:t>
            </a:r>
            <a:r>
              <a:rPr lang="en-US" sz="1800" dirty="0" err="1"/>
              <a:t>muncă</a:t>
            </a:r>
            <a:r>
              <a:rPr lang="en-US" sz="1800" dirty="0"/>
              <a:t> a </a:t>
            </a:r>
            <a:r>
              <a:rPr lang="en-US" sz="1800" dirty="0" err="1"/>
              <a:t>copiilor</a:t>
            </a:r>
            <a:r>
              <a:rPr lang="en-US" sz="1800" dirty="0"/>
              <a:t> </a:t>
            </a:r>
            <a:r>
              <a:rPr lang="en-US" sz="1800" dirty="0" err="1"/>
              <a:t>și</a:t>
            </a:r>
            <a:r>
              <a:rPr lang="en-US" sz="1800" dirty="0"/>
              <a:t> </a:t>
            </a:r>
            <a:r>
              <a:rPr lang="en-US" sz="1800" dirty="0" err="1"/>
              <a:t>pentru</a:t>
            </a:r>
            <a:r>
              <a:rPr lang="en-US" sz="1800" dirty="0"/>
              <a:t> </a:t>
            </a:r>
            <a:r>
              <a:rPr lang="en-US" sz="1800" dirty="0" err="1"/>
              <a:t>alte</a:t>
            </a:r>
            <a:r>
              <a:rPr lang="en-US" sz="1800" dirty="0"/>
              <a:t> </a:t>
            </a:r>
            <a:r>
              <a:rPr lang="en-US" sz="1800" dirty="0" err="1"/>
              <a:t>forme</a:t>
            </a:r>
            <a:r>
              <a:rPr lang="en-US" sz="1800" dirty="0"/>
              <a:t> de </a:t>
            </a:r>
            <a:r>
              <a:rPr lang="en-US" sz="1800" dirty="0" err="1"/>
              <a:t>trafic</a:t>
            </a:r>
            <a:r>
              <a:rPr lang="en-US" sz="1800" dirty="0"/>
              <a:t> de </a:t>
            </a:r>
            <a:r>
              <a:rPr lang="en-US" sz="1800" dirty="0" err="1"/>
              <a:t>perso</a:t>
            </a:r>
            <a:r>
              <a:rPr lang="ro-RO" sz="1800" dirty="0"/>
              <a:t>a</a:t>
            </a:r>
            <a:r>
              <a:rPr lang="en-US" sz="1800" dirty="0"/>
              <a:t>ne.</a:t>
            </a:r>
          </a:p>
          <a:p>
            <a:pPr algn="just">
              <a:lnSpc>
                <a:spcPct val="100000"/>
              </a:lnSpc>
            </a:pPr>
            <a:r>
              <a:rPr lang="en-US" sz="1800" dirty="0" err="1"/>
              <a:t>Obligația</a:t>
            </a:r>
            <a:r>
              <a:rPr lang="en-US" sz="1800" dirty="0"/>
              <a:t> de </a:t>
            </a:r>
            <a:r>
              <a:rPr lang="en-US" sz="1800" dirty="0" err="1"/>
              <a:t>excludere</a:t>
            </a:r>
            <a:r>
              <a:rPr lang="en-US" sz="1800" dirty="0"/>
              <a:t> a</a:t>
            </a:r>
            <a:r>
              <a:rPr lang="ro-RO" sz="1800" dirty="0"/>
              <a:t>l</a:t>
            </a:r>
            <a:r>
              <a:rPr lang="en-US" sz="1800" dirty="0"/>
              <a:t> </a:t>
            </a:r>
            <a:r>
              <a:rPr lang="en-US" sz="1800" dirty="0" err="1"/>
              <a:t>ofertantului</a:t>
            </a:r>
            <a:r>
              <a:rPr lang="en-US" sz="1800" dirty="0"/>
              <a:t>/</a:t>
            </a:r>
            <a:r>
              <a:rPr lang="en-US" sz="1800" dirty="0" err="1"/>
              <a:t>candidatului</a:t>
            </a:r>
            <a:r>
              <a:rPr lang="en-US" sz="1800" dirty="0"/>
              <a:t> se </a:t>
            </a:r>
            <a:r>
              <a:rPr lang="en-US" sz="1800" dirty="0" err="1"/>
              <a:t>aplică</a:t>
            </a:r>
            <a:r>
              <a:rPr lang="en-US" sz="1800" dirty="0"/>
              <a:t> </a:t>
            </a:r>
            <a:r>
              <a:rPr lang="en-US" sz="1800" dirty="0" err="1"/>
              <a:t>și</a:t>
            </a:r>
            <a:r>
              <a:rPr lang="en-US" sz="1800" dirty="0"/>
              <a:t> </a:t>
            </a:r>
            <a:r>
              <a:rPr lang="en-US" sz="1800" dirty="0" err="1"/>
              <a:t>în</a:t>
            </a:r>
            <a:r>
              <a:rPr lang="en-US" sz="1800" dirty="0"/>
              <a:t> </a:t>
            </a:r>
            <a:r>
              <a:rPr lang="en-US" sz="1800" dirty="0" err="1"/>
              <a:t>cazul</a:t>
            </a:r>
            <a:r>
              <a:rPr lang="en-US" sz="1800" dirty="0"/>
              <a:t> </a:t>
            </a:r>
            <a:r>
              <a:rPr lang="en-US" sz="1800" dirty="0" err="1"/>
              <a:t>în</a:t>
            </a:r>
            <a:r>
              <a:rPr lang="en-US" sz="1800" dirty="0"/>
              <a:t> care </a:t>
            </a:r>
            <a:r>
              <a:rPr lang="en-US" sz="1800" dirty="0" err="1"/>
              <a:t>persoana</a:t>
            </a:r>
            <a:r>
              <a:rPr lang="en-US" sz="1800" dirty="0"/>
              <a:t> </a:t>
            </a:r>
            <a:r>
              <a:rPr lang="en-US" sz="1800" dirty="0" err="1"/>
              <a:t>condamnată</a:t>
            </a:r>
            <a:r>
              <a:rPr lang="en-US" sz="1800" dirty="0"/>
              <a:t>, </a:t>
            </a:r>
            <a:r>
              <a:rPr lang="en-US" sz="1800" dirty="0" err="1"/>
              <a:t>prin</a:t>
            </a:r>
            <a:r>
              <a:rPr lang="en-US" sz="1800" dirty="0"/>
              <a:t> </a:t>
            </a:r>
            <a:r>
              <a:rPr lang="en-US" sz="1800" dirty="0" err="1"/>
              <a:t>hotărâre</a:t>
            </a:r>
            <a:r>
              <a:rPr lang="en-US" sz="1800" dirty="0"/>
              <a:t> </a:t>
            </a:r>
            <a:r>
              <a:rPr lang="en-US" sz="1800" dirty="0" err="1"/>
              <a:t>definitivă</a:t>
            </a:r>
            <a:r>
              <a:rPr lang="en-US" sz="1800" dirty="0"/>
              <a:t> a </a:t>
            </a:r>
            <a:r>
              <a:rPr lang="en-US" sz="1800" dirty="0" err="1"/>
              <a:t>unei</a:t>
            </a:r>
            <a:r>
              <a:rPr lang="en-US" sz="1800" dirty="0"/>
              <a:t> </a:t>
            </a:r>
            <a:r>
              <a:rPr lang="en-US" sz="1800" dirty="0" err="1"/>
              <a:t>instanțe</a:t>
            </a:r>
            <a:r>
              <a:rPr lang="en-US" sz="1800" dirty="0"/>
              <a:t> </a:t>
            </a:r>
            <a:r>
              <a:rPr lang="en-US" sz="1800" dirty="0" err="1"/>
              <a:t>judecătorești</a:t>
            </a:r>
            <a:r>
              <a:rPr lang="en-US" sz="1800" dirty="0"/>
              <a:t>, </a:t>
            </a:r>
            <a:r>
              <a:rPr lang="en-US" sz="1800" dirty="0" err="1"/>
              <a:t>pentru</a:t>
            </a:r>
            <a:r>
              <a:rPr lang="en-US" sz="1800" dirty="0"/>
              <a:t> </a:t>
            </a:r>
            <a:r>
              <a:rPr lang="en-US" sz="1800" dirty="0" err="1"/>
              <a:t>infracțiunile</a:t>
            </a:r>
            <a:r>
              <a:rPr lang="en-US" sz="1800" dirty="0"/>
              <a:t> </a:t>
            </a:r>
            <a:r>
              <a:rPr lang="en-US" sz="1800" dirty="0" err="1"/>
              <a:t>prevăzute</a:t>
            </a:r>
            <a:r>
              <a:rPr lang="en-US" sz="1800" dirty="0"/>
              <a:t> la </a:t>
            </a:r>
            <a:r>
              <a:rPr lang="ro-MD" sz="1800" dirty="0"/>
              <a:t>punctul sus-menționat, </a:t>
            </a:r>
            <a:r>
              <a:rPr lang="en-US" sz="1800" dirty="0" err="1"/>
              <a:t>este</a:t>
            </a:r>
            <a:r>
              <a:rPr lang="en-US" sz="1800" dirty="0"/>
              <a:t> </a:t>
            </a:r>
            <a:r>
              <a:rPr lang="en-US" sz="1800" dirty="0" err="1"/>
              <a:t>membru</a:t>
            </a:r>
            <a:r>
              <a:rPr lang="en-US" sz="1800" dirty="0"/>
              <a:t> al </a:t>
            </a:r>
            <a:r>
              <a:rPr lang="en-US" sz="1800" dirty="0" err="1"/>
              <a:t>organului</a:t>
            </a:r>
            <a:r>
              <a:rPr lang="en-US" sz="1800" dirty="0"/>
              <a:t> de </a:t>
            </a:r>
            <a:r>
              <a:rPr lang="en-US" sz="1800" dirty="0" err="1"/>
              <a:t>administrare</a:t>
            </a:r>
            <a:r>
              <a:rPr lang="en-US" sz="1800" dirty="0"/>
              <a:t>, de </a:t>
            </a:r>
            <a:r>
              <a:rPr lang="en-US" sz="1800" dirty="0" err="1"/>
              <a:t>conducere</a:t>
            </a:r>
            <a:r>
              <a:rPr lang="en-US" sz="1800" dirty="0"/>
              <a:t> </a:t>
            </a:r>
            <a:r>
              <a:rPr lang="en-US" sz="1800" dirty="0" err="1"/>
              <a:t>sau</a:t>
            </a:r>
            <a:r>
              <a:rPr lang="en-US" sz="1800" dirty="0"/>
              <a:t> de control al </a:t>
            </a:r>
            <a:r>
              <a:rPr lang="en-US" sz="1800" dirty="0" err="1"/>
              <a:t>respectivului</a:t>
            </a:r>
            <a:r>
              <a:rPr lang="en-US" sz="1800" dirty="0"/>
              <a:t> </a:t>
            </a:r>
            <a:r>
              <a:rPr lang="en-US" sz="1800" dirty="0" err="1"/>
              <a:t>ofertant</a:t>
            </a:r>
            <a:r>
              <a:rPr lang="en-US" sz="1800" dirty="0"/>
              <a:t>/</a:t>
            </a:r>
            <a:r>
              <a:rPr lang="en-US" sz="1800" dirty="0" err="1"/>
              <a:t>candidat</a:t>
            </a:r>
            <a:r>
              <a:rPr lang="en-US" sz="1800" dirty="0"/>
              <a:t> </a:t>
            </a:r>
            <a:r>
              <a:rPr lang="en-US" sz="1800" dirty="0" err="1"/>
              <a:t>sau</a:t>
            </a:r>
            <a:r>
              <a:rPr lang="en-US" sz="1800" dirty="0"/>
              <a:t> are </a:t>
            </a:r>
            <a:r>
              <a:rPr lang="en-US" sz="1800" dirty="0" err="1"/>
              <a:t>putere</a:t>
            </a:r>
            <a:r>
              <a:rPr lang="en-US" sz="1800" dirty="0"/>
              <a:t> de </a:t>
            </a:r>
            <a:r>
              <a:rPr lang="en-US" sz="1800" dirty="0" err="1"/>
              <a:t>reprezentare</a:t>
            </a:r>
            <a:r>
              <a:rPr lang="en-US" sz="1800" dirty="0"/>
              <a:t>, de </a:t>
            </a:r>
            <a:r>
              <a:rPr lang="en-US" sz="1800" dirty="0" err="1"/>
              <a:t>decizie</a:t>
            </a:r>
            <a:r>
              <a:rPr lang="en-US" sz="1800" dirty="0"/>
              <a:t> </a:t>
            </a:r>
            <a:r>
              <a:rPr lang="en-US" sz="1800" dirty="0" err="1"/>
              <a:t>sau</a:t>
            </a:r>
            <a:r>
              <a:rPr lang="en-US" sz="1800" dirty="0"/>
              <a:t> de control </a:t>
            </a:r>
            <a:r>
              <a:rPr lang="en-US" sz="1800" dirty="0" err="1"/>
              <a:t>în</a:t>
            </a:r>
            <a:r>
              <a:rPr lang="en-US" sz="1800" dirty="0"/>
              <a:t> </a:t>
            </a:r>
            <a:r>
              <a:rPr lang="en-US" sz="1800" dirty="0" err="1"/>
              <a:t>cadrul</a:t>
            </a:r>
            <a:r>
              <a:rPr lang="en-US" sz="1800" dirty="0"/>
              <a:t> </a:t>
            </a:r>
            <a:r>
              <a:rPr lang="en-US" sz="1800" dirty="0" err="1"/>
              <a:t>acestuia</a:t>
            </a:r>
            <a:r>
              <a:rPr lang="en-US" sz="1800" dirty="0"/>
              <a:t>.</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7028902"/>
      </p:ext>
    </p:extLst>
  </p:cSld>
  <p:clrMapOvr>
    <a:overrideClrMapping bg1="lt1" tx1="dk1" bg2="lt2" tx2="dk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dirty="0">
                <a:latin typeface="+mn-lt"/>
              </a:rPr>
              <a:t>Criterii de atribuire</a:t>
            </a:r>
            <a:endParaRPr lang="ko-KR" altLang="en-US" sz="3600" dirty="0">
              <a:latin typeface="+mn-lt"/>
            </a:endParaRPr>
          </a:p>
        </p:txBody>
      </p:sp>
      <p:sp>
        <p:nvSpPr>
          <p:cNvPr id="49" name="Pentagon 48"/>
          <p:cNvSpPr/>
          <p:nvPr/>
        </p:nvSpPr>
        <p:spPr>
          <a:xfrm>
            <a:off x="2772571" y="1612664"/>
            <a:ext cx="1488245" cy="768000"/>
          </a:xfrm>
          <a:prstGeom prst="homePlate">
            <a:avLst>
              <a:gd name="adj" fmla="val 549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44" name="Rectangle 2"/>
          <p:cNvSpPr/>
          <p:nvPr/>
        </p:nvSpPr>
        <p:spPr>
          <a:xfrm>
            <a:off x="3966456" y="1612664"/>
            <a:ext cx="7505544" cy="768000"/>
          </a:xfrm>
          <a:custGeom>
            <a:avLst/>
            <a:gdLst/>
            <a:ahLst/>
            <a:cxnLst/>
            <a:rect l="l" t="t" r="r" b="b"/>
            <a:pathLst>
              <a:path w="6460280" h="792000">
                <a:moveTo>
                  <a:pt x="0" y="0"/>
                </a:moveTo>
                <a:lnTo>
                  <a:pt x="6460280" y="0"/>
                </a:lnTo>
                <a:lnTo>
                  <a:pt x="6460280" y="792000"/>
                </a:lnTo>
                <a:lnTo>
                  <a:pt x="0" y="792000"/>
                </a:lnTo>
                <a:lnTo>
                  <a:pt x="396000" y="396000"/>
                </a:lnTo>
                <a:close/>
              </a:path>
            </a:pathLst>
          </a:cu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54" name="TextBox 53"/>
          <p:cNvSpPr txBox="1"/>
          <p:nvPr/>
        </p:nvSpPr>
        <p:spPr>
          <a:xfrm>
            <a:off x="2881469" y="1718024"/>
            <a:ext cx="806185" cy="574453"/>
          </a:xfrm>
          <a:prstGeom prst="rect">
            <a:avLst/>
          </a:prstGeom>
          <a:noFill/>
        </p:spPr>
        <p:txBody>
          <a:bodyPr wrap="square" tIns="0" bIns="0" rtlCol="0" anchor="ctr">
            <a:spAutoFit/>
          </a:bodyPr>
          <a:lstStyle/>
          <a:p>
            <a:r>
              <a:rPr lang="en-US" altLang="ko-KR" sz="3733" b="1" dirty="0">
                <a:solidFill>
                  <a:schemeClr val="bg1"/>
                </a:solidFill>
                <a:cs typeface="Arial" pitchFamily="34" charset="0"/>
              </a:rPr>
              <a:t>01</a:t>
            </a:r>
          </a:p>
        </p:txBody>
      </p:sp>
      <p:sp>
        <p:nvSpPr>
          <p:cNvPr id="60" name="TextBox 10"/>
          <p:cNvSpPr txBox="1"/>
          <p:nvPr/>
        </p:nvSpPr>
        <p:spPr bwMode="auto">
          <a:xfrm>
            <a:off x="4628131" y="1700988"/>
            <a:ext cx="6460424" cy="615553"/>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x-none" b="1" dirty="0" err="1"/>
              <a:t>P</a:t>
            </a:r>
            <a:r>
              <a:rPr lang="en-US" b="1" dirty="0" err="1"/>
              <a:t>reţul</a:t>
            </a:r>
            <a:r>
              <a:rPr lang="en-US" b="1" dirty="0"/>
              <a:t> </a:t>
            </a:r>
            <a:r>
              <a:rPr lang="en-US" b="1" dirty="0" err="1"/>
              <a:t>cel</a:t>
            </a:r>
            <a:r>
              <a:rPr lang="en-US" b="1" dirty="0"/>
              <a:t> </a:t>
            </a:r>
            <a:r>
              <a:rPr lang="en-US" b="1" dirty="0" err="1"/>
              <a:t>mai</a:t>
            </a:r>
            <a:r>
              <a:rPr lang="en-US" b="1" dirty="0"/>
              <a:t> </a:t>
            </a:r>
            <a:r>
              <a:rPr lang="en-US" b="1" dirty="0" err="1"/>
              <a:t>scăzut</a:t>
            </a:r>
            <a:endParaRPr lang="en-US" altLang="ko-KR" b="1" dirty="0">
              <a:cs typeface="Arial" pitchFamily="34" charset="0"/>
            </a:endParaRPr>
          </a:p>
          <a:p>
            <a:pPr>
              <a:defRPr/>
            </a:pPr>
            <a:endParaRPr lang="en-US" altLang="ko-KR" sz="1600" b="1" dirty="0">
              <a:cs typeface="Arial" pitchFamily="34" charset="0"/>
            </a:endParaRPr>
          </a:p>
        </p:txBody>
      </p:sp>
      <p:sp>
        <p:nvSpPr>
          <p:cNvPr id="108" name="Pentagon 107"/>
          <p:cNvSpPr/>
          <p:nvPr/>
        </p:nvSpPr>
        <p:spPr>
          <a:xfrm>
            <a:off x="2772571" y="2543165"/>
            <a:ext cx="1488245" cy="768000"/>
          </a:xfrm>
          <a:prstGeom prst="homePlate">
            <a:avLst>
              <a:gd name="adj" fmla="val 549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09" name="Rectangle 2"/>
          <p:cNvSpPr/>
          <p:nvPr/>
        </p:nvSpPr>
        <p:spPr>
          <a:xfrm>
            <a:off x="3966456" y="2543165"/>
            <a:ext cx="7505544" cy="768000"/>
          </a:xfrm>
          <a:custGeom>
            <a:avLst/>
            <a:gdLst/>
            <a:ahLst/>
            <a:cxnLst/>
            <a:rect l="l" t="t" r="r" b="b"/>
            <a:pathLst>
              <a:path w="6460280" h="792000">
                <a:moveTo>
                  <a:pt x="0" y="0"/>
                </a:moveTo>
                <a:lnTo>
                  <a:pt x="6460280" y="0"/>
                </a:lnTo>
                <a:lnTo>
                  <a:pt x="6460280" y="792000"/>
                </a:lnTo>
                <a:lnTo>
                  <a:pt x="0" y="792000"/>
                </a:lnTo>
                <a:lnTo>
                  <a:pt x="396000" y="396000"/>
                </a:lnTo>
                <a:close/>
              </a:path>
            </a:pathLst>
          </a:cu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10" name="TextBox 109"/>
          <p:cNvSpPr txBox="1"/>
          <p:nvPr/>
        </p:nvSpPr>
        <p:spPr>
          <a:xfrm>
            <a:off x="2881469" y="2648525"/>
            <a:ext cx="806185" cy="574453"/>
          </a:xfrm>
          <a:prstGeom prst="rect">
            <a:avLst/>
          </a:prstGeom>
          <a:noFill/>
        </p:spPr>
        <p:txBody>
          <a:bodyPr wrap="square" tIns="0" bIns="0" rtlCol="0" anchor="ctr">
            <a:spAutoFit/>
          </a:bodyPr>
          <a:lstStyle/>
          <a:p>
            <a:r>
              <a:rPr lang="en-US" altLang="ko-KR" sz="3733" b="1" dirty="0">
                <a:solidFill>
                  <a:schemeClr val="bg1"/>
                </a:solidFill>
                <a:cs typeface="Arial" pitchFamily="34" charset="0"/>
              </a:rPr>
              <a:t>02</a:t>
            </a:r>
          </a:p>
        </p:txBody>
      </p:sp>
      <p:sp>
        <p:nvSpPr>
          <p:cNvPr id="112" name="TextBox 10"/>
          <p:cNvSpPr txBox="1"/>
          <p:nvPr/>
        </p:nvSpPr>
        <p:spPr bwMode="auto">
          <a:xfrm>
            <a:off x="4715216" y="2597196"/>
            <a:ext cx="6460424" cy="369332"/>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x-none" b="1" dirty="0" err="1"/>
              <a:t>C</a:t>
            </a:r>
            <a:r>
              <a:rPr lang="en-US" b="1" dirty="0" err="1"/>
              <a:t>ostul</a:t>
            </a:r>
            <a:r>
              <a:rPr lang="en-US" b="1" dirty="0"/>
              <a:t> </a:t>
            </a:r>
            <a:r>
              <a:rPr lang="en-US" b="1" dirty="0" err="1"/>
              <a:t>cel</a:t>
            </a:r>
            <a:r>
              <a:rPr lang="en-US" b="1" dirty="0"/>
              <a:t> </a:t>
            </a:r>
            <a:r>
              <a:rPr lang="en-US" b="1" dirty="0" err="1"/>
              <a:t>mai</a:t>
            </a:r>
            <a:r>
              <a:rPr lang="en-US" b="1" dirty="0"/>
              <a:t> </a:t>
            </a:r>
            <a:r>
              <a:rPr lang="en-US" b="1" dirty="0" err="1"/>
              <a:t>scăzut</a:t>
            </a:r>
            <a:endParaRPr lang="en-US" altLang="ko-KR" b="1" dirty="0">
              <a:cs typeface="Arial" pitchFamily="34" charset="0"/>
            </a:endParaRPr>
          </a:p>
        </p:txBody>
      </p:sp>
      <p:sp>
        <p:nvSpPr>
          <p:cNvPr id="115" name="Pentagon 114"/>
          <p:cNvSpPr/>
          <p:nvPr/>
        </p:nvSpPr>
        <p:spPr>
          <a:xfrm>
            <a:off x="2772571" y="3473667"/>
            <a:ext cx="1488245" cy="768000"/>
          </a:xfrm>
          <a:prstGeom prst="homePlate">
            <a:avLst>
              <a:gd name="adj" fmla="val 5491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16" name="Rectangle 2"/>
          <p:cNvSpPr/>
          <p:nvPr/>
        </p:nvSpPr>
        <p:spPr>
          <a:xfrm>
            <a:off x="3966456" y="3473667"/>
            <a:ext cx="7505544" cy="768000"/>
          </a:xfrm>
          <a:custGeom>
            <a:avLst/>
            <a:gdLst/>
            <a:ahLst/>
            <a:cxnLst/>
            <a:rect l="l" t="t" r="r" b="b"/>
            <a:pathLst>
              <a:path w="6460280" h="792000">
                <a:moveTo>
                  <a:pt x="0" y="0"/>
                </a:moveTo>
                <a:lnTo>
                  <a:pt x="6460280" y="0"/>
                </a:lnTo>
                <a:lnTo>
                  <a:pt x="6460280" y="792000"/>
                </a:lnTo>
                <a:lnTo>
                  <a:pt x="0" y="792000"/>
                </a:lnTo>
                <a:lnTo>
                  <a:pt x="396000" y="396000"/>
                </a:lnTo>
                <a:close/>
              </a:path>
            </a:pathLst>
          </a:cu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17" name="TextBox 116"/>
          <p:cNvSpPr txBox="1"/>
          <p:nvPr/>
        </p:nvSpPr>
        <p:spPr>
          <a:xfrm>
            <a:off x="2881469" y="3579026"/>
            <a:ext cx="806185" cy="574453"/>
          </a:xfrm>
          <a:prstGeom prst="rect">
            <a:avLst/>
          </a:prstGeom>
          <a:noFill/>
        </p:spPr>
        <p:txBody>
          <a:bodyPr wrap="square" tIns="0" bIns="0" rtlCol="0" anchor="ctr">
            <a:spAutoFit/>
          </a:bodyPr>
          <a:lstStyle/>
          <a:p>
            <a:r>
              <a:rPr lang="en-US" altLang="ko-KR" sz="3733" b="1" dirty="0">
                <a:solidFill>
                  <a:schemeClr val="bg1"/>
                </a:solidFill>
                <a:cs typeface="Arial" pitchFamily="34" charset="0"/>
              </a:rPr>
              <a:t>03</a:t>
            </a:r>
          </a:p>
        </p:txBody>
      </p:sp>
      <p:grpSp>
        <p:nvGrpSpPr>
          <p:cNvPr id="118" name="Group 117"/>
          <p:cNvGrpSpPr/>
          <p:nvPr/>
        </p:nvGrpSpPr>
        <p:grpSpPr>
          <a:xfrm>
            <a:off x="4628131" y="3543633"/>
            <a:ext cx="6460424" cy="609845"/>
            <a:chOff x="2299400" y="1781114"/>
            <a:chExt cx="4576856" cy="457384"/>
          </a:xfrm>
        </p:grpSpPr>
        <p:sp>
          <p:nvSpPr>
            <p:cNvPr id="119" name="TextBox 10"/>
            <p:cNvSpPr txBox="1"/>
            <p:nvPr/>
          </p:nvSpPr>
          <p:spPr bwMode="auto">
            <a:xfrm>
              <a:off x="2299400" y="1781114"/>
              <a:ext cx="4576856" cy="27699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x-none" b="1" dirty="0"/>
                <a:t>C</a:t>
              </a:r>
              <a:r>
                <a:rPr lang="it-IT" b="1" dirty="0"/>
                <a:t>el mai bun raport calitate-preţ</a:t>
              </a:r>
              <a:endParaRPr lang="en-US" altLang="ko-KR" b="1" dirty="0">
                <a:cs typeface="Arial" pitchFamily="34" charset="0"/>
              </a:endParaRPr>
            </a:p>
          </p:txBody>
        </p:sp>
        <p:sp>
          <p:nvSpPr>
            <p:cNvPr id="120" name="TextBox 12"/>
            <p:cNvSpPr txBox="1"/>
            <p:nvPr/>
          </p:nvSpPr>
          <p:spPr bwMode="auto">
            <a:xfrm>
              <a:off x="2299400" y="1984582"/>
              <a:ext cx="4576856" cy="253916"/>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en-US" altLang="ko-KR" sz="1600" dirty="0">
                  <a:solidFill>
                    <a:schemeClr val="tx1">
                      <a:lumMod val="75000"/>
                      <a:lumOff val="25000"/>
                    </a:schemeClr>
                  </a:solidFill>
                  <a:cs typeface="Arial" pitchFamily="34" charset="0"/>
                </a:rPr>
                <a:t> </a:t>
              </a:r>
              <a:endParaRPr lang="ko-KR" altLang="en-US" sz="1600" dirty="0">
                <a:solidFill>
                  <a:schemeClr val="tx1">
                    <a:lumMod val="75000"/>
                    <a:lumOff val="25000"/>
                  </a:schemeClr>
                </a:solidFill>
                <a:cs typeface="Arial" pitchFamily="34" charset="0"/>
              </a:endParaRPr>
            </a:p>
          </p:txBody>
        </p:sp>
      </p:grpSp>
      <p:sp>
        <p:nvSpPr>
          <p:cNvPr id="122" name="Pentagon 121"/>
          <p:cNvSpPr/>
          <p:nvPr/>
        </p:nvSpPr>
        <p:spPr>
          <a:xfrm>
            <a:off x="2772571" y="4404168"/>
            <a:ext cx="1488245" cy="768000"/>
          </a:xfrm>
          <a:prstGeom prst="homePlate">
            <a:avLst>
              <a:gd name="adj" fmla="val 5491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23" name="Rectangle 2"/>
          <p:cNvSpPr/>
          <p:nvPr/>
        </p:nvSpPr>
        <p:spPr>
          <a:xfrm>
            <a:off x="3966456" y="4404168"/>
            <a:ext cx="7505544" cy="768000"/>
          </a:xfrm>
          <a:custGeom>
            <a:avLst/>
            <a:gdLst/>
            <a:ahLst/>
            <a:cxnLst/>
            <a:rect l="l" t="t" r="r" b="b"/>
            <a:pathLst>
              <a:path w="6460280" h="792000">
                <a:moveTo>
                  <a:pt x="0" y="0"/>
                </a:moveTo>
                <a:lnTo>
                  <a:pt x="6460280" y="0"/>
                </a:lnTo>
                <a:lnTo>
                  <a:pt x="6460280" y="792000"/>
                </a:lnTo>
                <a:lnTo>
                  <a:pt x="0" y="792000"/>
                </a:lnTo>
                <a:lnTo>
                  <a:pt x="396000" y="396000"/>
                </a:lnTo>
                <a:close/>
              </a:path>
            </a:pathLst>
          </a:cu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24" name="TextBox 123"/>
          <p:cNvSpPr txBox="1"/>
          <p:nvPr/>
        </p:nvSpPr>
        <p:spPr>
          <a:xfrm>
            <a:off x="2881469" y="4509528"/>
            <a:ext cx="806185" cy="574453"/>
          </a:xfrm>
          <a:prstGeom prst="rect">
            <a:avLst/>
          </a:prstGeom>
          <a:noFill/>
        </p:spPr>
        <p:txBody>
          <a:bodyPr wrap="square" tIns="0" bIns="0" rtlCol="0" anchor="ctr">
            <a:spAutoFit/>
          </a:bodyPr>
          <a:lstStyle/>
          <a:p>
            <a:r>
              <a:rPr lang="en-US" altLang="ko-KR" sz="3733" b="1" dirty="0">
                <a:solidFill>
                  <a:schemeClr val="bg1"/>
                </a:solidFill>
                <a:cs typeface="Arial" pitchFamily="34" charset="0"/>
              </a:rPr>
              <a:t>04</a:t>
            </a:r>
          </a:p>
        </p:txBody>
      </p:sp>
      <p:sp>
        <p:nvSpPr>
          <p:cNvPr id="126" name="TextBox 10"/>
          <p:cNvSpPr txBox="1"/>
          <p:nvPr/>
        </p:nvSpPr>
        <p:spPr bwMode="auto">
          <a:xfrm>
            <a:off x="4628131" y="4580710"/>
            <a:ext cx="6460424" cy="369332"/>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x-none" b="1" dirty="0"/>
              <a:t>C</a:t>
            </a:r>
            <a:r>
              <a:rPr lang="it-IT" b="1" dirty="0"/>
              <a:t>el mai bun raport calitate-cost</a:t>
            </a:r>
            <a:endParaRPr lang="en-US" altLang="ko-KR" b="1" dirty="0">
              <a:cs typeface="Arial" pitchFamily="34" charset="0"/>
            </a:endParaRPr>
          </a:p>
        </p:txBody>
      </p:sp>
      <p:grpSp>
        <p:nvGrpSpPr>
          <p:cNvPr id="33" name="Группа 11">
            <a:extLst>
              <a:ext uri="{FF2B5EF4-FFF2-40B4-BE49-F238E27FC236}">
                <a16:creationId xmlns:a16="http://schemas.microsoft.com/office/drawing/2014/main" id="{6FC56E70-3970-C149-BDF7-F379BB8C1C86}"/>
              </a:ext>
            </a:extLst>
          </p:cNvPr>
          <p:cNvGrpSpPr/>
          <p:nvPr/>
        </p:nvGrpSpPr>
        <p:grpSpPr>
          <a:xfrm>
            <a:off x="310367" y="316077"/>
            <a:ext cx="1553017" cy="547133"/>
            <a:chOff x="118918" y="119933"/>
            <a:chExt cx="1421610" cy="500009"/>
          </a:xfrm>
        </p:grpSpPr>
        <p:pic>
          <p:nvPicPr>
            <p:cNvPr id="34"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6"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2564320"/>
      </p:ext>
    </p:extLst>
  </p:cSld>
  <p:clrMapOvr>
    <a:overrideClrMapping bg1="lt1" tx1="dk1" bg2="lt2" tx2="dk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o-RO" sz="3200" b="1" dirty="0">
                <a:solidFill>
                  <a:srgbClr val="0070C0"/>
                </a:solidFill>
                <a:latin typeface="Calibri" pitchFamily="34" charset="0"/>
              </a:rPr>
              <a:t>Criteriile de atribuire</a:t>
            </a:r>
            <a:endParaRPr lang="ro-RO" sz="32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6266" y="2654710"/>
            <a:ext cx="2795734" cy="2795734"/>
          </a:xfrm>
          <a:prstGeom prst="rect">
            <a:avLst/>
          </a:prstGeom>
        </p:spPr>
      </p:pic>
      <p:graphicFrame>
        <p:nvGraphicFramePr>
          <p:cNvPr id="4" name="Схема 3"/>
          <p:cNvGraphicFramePr/>
          <p:nvPr/>
        </p:nvGraphicFramePr>
        <p:xfrm>
          <a:off x="0" y="878345"/>
          <a:ext cx="11424522" cy="54564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462262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err="1">
                <a:latin typeface="+mn-lt"/>
              </a:rPr>
              <a:t>Criteriile</a:t>
            </a:r>
            <a:r>
              <a:rPr lang="en-US" sz="3600" dirty="0">
                <a:latin typeface="+mn-lt"/>
              </a:rPr>
              <a:t> de </a:t>
            </a:r>
            <a:r>
              <a:rPr lang="x-none" sz="3600" dirty="0">
                <a:latin typeface="+mn-lt"/>
              </a:rPr>
              <a:t>atribuire</a:t>
            </a:r>
            <a:endParaRPr lang="ro-RO" sz="3600" dirty="0">
              <a:latin typeface="+mn-lt"/>
            </a:endParaRPr>
          </a:p>
        </p:txBody>
      </p:sp>
      <p:sp>
        <p:nvSpPr>
          <p:cNvPr id="6" name="Объект 5"/>
          <p:cNvSpPr>
            <a:spLocks noGrp="1"/>
          </p:cNvSpPr>
          <p:nvPr>
            <p:ph idx="1"/>
          </p:nvPr>
        </p:nvSpPr>
        <p:spPr>
          <a:xfrm>
            <a:off x="1215342" y="1825625"/>
            <a:ext cx="9884780" cy="3116765"/>
          </a:xfrm>
        </p:spPr>
        <p:txBody>
          <a:bodyPr>
            <a:normAutofit/>
          </a:bodyPr>
          <a:lstStyle/>
          <a:p>
            <a:pPr marL="230400" algn="just">
              <a:lnSpc>
                <a:spcPct val="100000"/>
              </a:lnSpc>
            </a:pPr>
            <a:r>
              <a:rPr lang="it-IT" sz="1800" dirty="0"/>
              <a:t>Entitatea contractantă are obligația de a descrie cu exactitate în documentația de atribuire, criteriile de atribuire și factorii de evaluare stabilite/stabiliți în conformitate cu art. 76 al Legii nr. 74/2020, în baza cărora se determină oferta câștigătoare într-o procedură de achiziție sectorială</a:t>
            </a:r>
            <a:r>
              <a:rPr lang="x-none" sz="1800" dirty="0"/>
              <a:t>.</a:t>
            </a:r>
          </a:p>
          <a:p>
            <a:pPr marL="230400" indent="-285750" algn="just">
              <a:lnSpc>
                <a:spcPct val="100000"/>
              </a:lnSpc>
            </a:pPr>
            <a:r>
              <a:rPr lang="x-none" sz="1800" dirty="0"/>
              <a:t>C</a:t>
            </a:r>
            <a:r>
              <a:rPr lang="en-US" sz="1800" dirty="0" err="1"/>
              <a:t>riteriile</a:t>
            </a:r>
            <a:r>
              <a:rPr lang="en-US" sz="1800" dirty="0"/>
              <a:t> de </a:t>
            </a:r>
            <a:r>
              <a:rPr lang="en-US" sz="1800" dirty="0" err="1"/>
              <a:t>atribuire</a:t>
            </a:r>
            <a:r>
              <a:rPr lang="en-US" sz="1800" dirty="0"/>
              <a:t> „</a:t>
            </a:r>
            <a:r>
              <a:rPr lang="en-US" sz="1800" dirty="0" err="1"/>
              <a:t>cel</a:t>
            </a:r>
            <a:r>
              <a:rPr lang="en-US" sz="1800" dirty="0"/>
              <a:t> </a:t>
            </a:r>
            <a:r>
              <a:rPr lang="en-US" sz="1800" dirty="0" err="1"/>
              <a:t>mai</a:t>
            </a:r>
            <a:r>
              <a:rPr lang="en-US" sz="1800" dirty="0"/>
              <a:t> bun </a:t>
            </a:r>
            <a:r>
              <a:rPr lang="en-US" sz="1800" dirty="0" err="1"/>
              <a:t>raport</a:t>
            </a:r>
            <a:r>
              <a:rPr lang="en-US" sz="1800" dirty="0"/>
              <a:t> </a:t>
            </a:r>
            <a:r>
              <a:rPr lang="en-US" sz="1800" dirty="0" err="1"/>
              <a:t>calitate-preț</a:t>
            </a:r>
            <a:r>
              <a:rPr lang="en-US" sz="1800" dirty="0"/>
              <a:t>/</a:t>
            </a:r>
            <a:r>
              <a:rPr lang="en-US" sz="1800" dirty="0" err="1"/>
              <a:t>calitate</a:t>
            </a:r>
            <a:r>
              <a:rPr lang="en-US" sz="1800" dirty="0"/>
              <a:t>-cost”, se </a:t>
            </a:r>
            <a:r>
              <a:rPr lang="en-US" sz="1800" dirty="0" err="1"/>
              <a:t>determină</a:t>
            </a:r>
            <a:r>
              <a:rPr lang="en-US" sz="1800" dirty="0"/>
              <a:t> </a:t>
            </a:r>
            <a:r>
              <a:rPr lang="en-US" sz="1800" dirty="0" err="1"/>
              <a:t>pe</a:t>
            </a:r>
            <a:r>
              <a:rPr lang="en-US" sz="1800" dirty="0"/>
              <a:t> </a:t>
            </a:r>
            <a:r>
              <a:rPr lang="en-US" sz="1800" dirty="0" err="1"/>
              <a:t>baza</a:t>
            </a:r>
            <a:r>
              <a:rPr lang="en-US" sz="1800" dirty="0"/>
              <a:t> </a:t>
            </a:r>
            <a:r>
              <a:rPr lang="en-US" sz="1800" dirty="0" err="1"/>
              <a:t>unor</a:t>
            </a:r>
            <a:r>
              <a:rPr lang="en-US" sz="1800" dirty="0"/>
              <a:t> </a:t>
            </a:r>
            <a:r>
              <a:rPr lang="en-US" sz="1800" dirty="0" err="1"/>
              <a:t>factori</a:t>
            </a:r>
            <a:r>
              <a:rPr lang="en-US" sz="1800" dirty="0"/>
              <a:t> de </a:t>
            </a:r>
            <a:r>
              <a:rPr lang="en-US" sz="1800" dirty="0" err="1"/>
              <a:t>evaluare</a:t>
            </a:r>
            <a:r>
              <a:rPr lang="en-US" sz="1800" dirty="0"/>
              <a:t>. </a:t>
            </a:r>
            <a:r>
              <a:rPr lang="en-US" sz="1800" dirty="0" err="1"/>
              <a:t>În</a:t>
            </a:r>
            <a:r>
              <a:rPr lang="en-US" sz="1800" dirty="0"/>
              <a:t> </a:t>
            </a:r>
            <a:r>
              <a:rPr lang="en-US" sz="1800" dirty="0" err="1"/>
              <a:t>acest</a:t>
            </a:r>
            <a:r>
              <a:rPr lang="en-US" sz="1800" dirty="0"/>
              <a:t> </a:t>
            </a:r>
            <a:r>
              <a:rPr lang="en-US" sz="1800" dirty="0" err="1"/>
              <a:t>caz</a:t>
            </a:r>
            <a:r>
              <a:rPr lang="en-US" sz="1800" dirty="0"/>
              <a:t>, </a:t>
            </a:r>
            <a:r>
              <a:rPr lang="en-US" sz="1800" dirty="0" err="1"/>
              <a:t>autoritatea</a:t>
            </a:r>
            <a:r>
              <a:rPr lang="en-US" sz="1800" dirty="0"/>
              <a:t>/</a:t>
            </a:r>
            <a:r>
              <a:rPr lang="en-US" sz="1800" dirty="0" err="1"/>
              <a:t>entitatea</a:t>
            </a:r>
            <a:r>
              <a:rPr lang="en-US" sz="1800" dirty="0"/>
              <a:t> </a:t>
            </a:r>
            <a:r>
              <a:rPr lang="en-US" sz="1800" dirty="0" err="1"/>
              <a:t>contractantă</a:t>
            </a:r>
            <a:r>
              <a:rPr lang="en-US" sz="1800" dirty="0"/>
              <a:t> </a:t>
            </a:r>
            <a:r>
              <a:rPr lang="en-US" sz="1800" dirty="0" err="1"/>
              <a:t>va</a:t>
            </a:r>
            <a:r>
              <a:rPr lang="en-US" sz="1800" dirty="0"/>
              <a:t> </a:t>
            </a:r>
            <a:r>
              <a:rPr lang="en-US" sz="1800" dirty="0" err="1"/>
              <a:t>enumera</a:t>
            </a:r>
            <a:r>
              <a:rPr lang="en-US" sz="1800" dirty="0"/>
              <a:t> </a:t>
            </a:r>
            <a:r>
              <a:rPr lang="en-US" sz="1800" dirty="0" err="1"/>
              <a:t>factorii</a:t>
            </a:r>
            <a:r>
              <a:rPr lang="en-US" sz="1800" dirty="0"/>
              <a:t> de </a:t>
            </a:r>
            <a:r>
              <a:rPr lang="en-US" sz="1800" dirty="0" err="1"/>
              <a:t>evaluare</a:t>
            </a:r>
            <a:r>
              <a:rPr lang="en-US" sz="1800" dirty="0"/>
              <a:t>, cu </a:t>
            </a:r>
            <a:r>
              <a:rPr lang="en-US" sz="1800" dirty="0" err="1"/>
              <a:t>ponderile</a:t>
            </a:r>
            <a:r>
              <a:rPr lang="en-US" sz="1800" dirty="0"/>
              <a:t> </a:t>
            </a:r>
            <a:r>
              <a:rPr lang="en-US" sz="1800" dirty="0" err="1"/>
              <a:t>aferente</a:t>
            </a:r>
            <a:r>
              <a:rPr lang="en-US" sz="1800" dirty="0"/>
              <a:t> </a:t>
            </a:r>
            <a:r>
              <a:rPr lang="en-US" sz="1800" dirty="0" err="1"/>
              <a:t>si</a:t>
            </a:r>
            <a:r>
              <a:rPr lang="en-US" sz="1800" dirty="0"/>
              <a:t> </a:t>
            </a:r>
            <a:r>
              <a:rPr lang="en-US" sz="1800" dirty="0" err="1"/>
              <a:t>va</a:t>
            </a:r>
            <a:r>
              <a:rPr lang="en-US" sz="1800" dirty="0"/>
              <a:t> </a:t>
            </a:r>
            <a:r>
              <a:rPr lang="en-US" sz="1800" dirty="0" err="1"/>
              <a:t>detalia</a:t>
            </a:r>
            <a:r>
              <a:rPr lang="en-US" sz="1800" dirty="0"/>
              <a:t> </a:t>
            </a:r>
            <a:r>
              <a:rPr lang="en-US" sz="1800" dirty="0" err="1"/>
              <a:t>algoritmul</a:t>
            </a:r>
            <a:r>
              <a:rPr lang="en-US" sz="1800" dirty="0"/>
              <a:t> de </a:t>
            </a:r>
            <a:r>
              <a:rPr lang="en-US" sz="1800" dirty="0" err="1"/>
              <a:t>calcul</a:t>
            </a:r>
            <a:r>
              <a:rPr lang="en-US" sz="1800" dirty="0"/>
              <a:t> al </a:t>
            </a:r>
            <a:r>
              <a:rPr lang="en-US" sz="1800" dirty="0" err="1"/>
              <a:t>punctajului</a:t>
            </a:r>
            <a:r>
              <a:rPr lang="en-US" sz="1800" dirty="0"/>
              <a:t>. </a:t>
            </a:r>
            <a:endParaRPr lang="ro-RO" sz="1800" dirty="0"/>
          </a:p>
          <a:p>
            <a:pPr marL="230400" indent="-285750" algn="just">
              <a:lnSpc>
                <a:spcPct val="100000"/>
              </a:lnSpc>
            </a:pPr>
            <a:r>
              <a:rPr lang="x-none" sz="1800" dirty="0"/>
              <a:t>Entitatea</a:t>
            </a:r>
            <a:r>
              <a:rPr lang="en-US" sz="1800" dirty="0"/>
              <a:t> </a:t>
            </a:r>
            <a:r>
              <a:rPr lang="en-US" sz="1800" dirty="0" err="1"/>
              <a:t>contractantă</a:t>
            </a:r>
            <a:r>
              <a:rPr lang="en-US" sz="1800" dirty="0"/>
              <a:t> </a:t>
            </a:r>
            <a:r>
              <a:rPr lang="ro-RO" sz="1800" dirty="0"/>
              <a:t>trebuie la</a:t>
            </a:r>
            <a:r>
              <a:rPr lang="en-US" sz="1800" dirty="0"/>
              <a:t> </a:t>
            </a:r>
            <a:r>
              <a:rPr lang="en-US" sz="1800" dirty="0" err="1"/>
              <a:t>alegerea</a:t>
            </a:r>
            <a:r>
              <a:rPr lang="en-US" sz="1800" dirty="0"/>
              <a:t> </a:t>
            </a:r>
            <a:r>
              <a:rPr lang="en-US" sz="1800" dirty="0" err="1"/>
              <a:t>fiecărui</a:t>
            </a:r>
            <a:r>
              <a:rPr lang="en-US" sz="1800" dirty="0"/>
              <a:t> factor de </a:t>
            </a:r>
            <a:r>
              <a:rPr lang="en-US" sz="1800" dirty="0" err="1"/>
              <a:t>evaluare</a:t>
            </a:r>
            <a:r>
              <a:rPr lang="en-US" sz="1800" dirty="0"/>
              <a:t> </a:t>
            </a:r>
            <a:r>
              <a:rPr lang="en-US" sz="1800" dirty="0" err="1"/>
              <a:t>și</a:t>
            </a:r>
            <a:r>
              <a:rPr lang="en-US" sz="1800" dirty="0"/>
              <a:t> </a:t>
            </a:r>
            <a:r>
              <a:rPr lang="en-US" sz="1800" dirty="0" err="1"/>
              <a:t>ponderea</a:t>
            </a:r>
            <a:r>
              <a:rPr lang="en-US" sz="1800" dirty="0"/>
              <a:t> </a:t>
            </a:r>
            <a:r>
              <a:rPr lang="en-US" sz="1800" dirty="0" err="1"/>
              <a:t>aferentă</a:t>
            </a:r>
            <a:r>
              <a:rPr lang="en-US" sz="1800" dirty="0"/>
              <a:t>, </a:t>
            </a:r>
            <a:r>
              <a:rPr lang="ro-RO" sz="1800" dirty="0"/>
              <a:t>să obțină un</a:t>
            </a:r>
            <a:r>
              <a:rPr lang="en-US" sz="1800" dirty="0"/>
              <a:t> </a:t>
            </a:r>
            <a:r>
              <a:rPr lang="en-US" sz="1800" dirty="0" err="1"/>
              <a:t>avantaj</a:t>
            </a:r>
            <a:r>
              <a:rPr lang="en-US" sz="1800" dirty="0"/>
              <a:t> real </a:t>
            </a:r>
            <a:r>
              <a:rPr lang="en-US" sz="1800" dirty="0" err="1"/>
              <a:t>și</a:t>
            </a:r>
            <a:r>
              <a:rPr lang="en-US" sz="1800" dirty="0"/>
              <a:t> evident </a:t>
            </a:r>
            <a:r>
              <a:rPr lang="en-US" sz="1800" dirty="0" err="1"/>
              <a:t>pe</a:t>
            </a:r>
            <a:r>
              <a:rPr lang="en-US" sz="1800" dirty="0"/>
              <a:t> care </a:t>
            </a:r>
            <a:r>
              <a:rPr lang="en-US" sz="1800" dirty="0" err="1"/>
              <a:t>îl</a:t>
            </a:r>
            <a:r>
              <a:rPr lang="en-US" sz="1800" dirty="0"/>
              <a:t> </a:t>
            </a:r>
            <a:r>
              <a:rPr lang="en-US" sz="1800" dirty="0" err="1"/>
              <a:t>poate</a:t>
            </a:r>
            <a:r>
              <a:rPr lang="en-US" sz="1800" dirty="0"/>
              <a:t> </a:t>
            </a:r>
            <a:r>
              <a:rPr lang="en-US" sz="1800" dirty="0" err="1"/>
              <a:t>obține</a:t>
            </a:r>
            <a:r>
              <a:rPr lang="en-US" sz="1800" dirty="0"/>
              <a:t> </a:t>
            </a:r>
            <a:r>
              <a:rPr lang="en-US" sz="1800" dirty="0" err="1"/>
              <a:t>prin</a:t>
            </a:r>
            <a:r>
              <a:rPr lang="en-US" sz="1800" dirty="0"/>
              <a:t> </a:t>
            </a:r>
            <a:r>
              <a:rPr lang="en-US" sz="1800" dirty="0" err="1"/>
              <a:t>utilizarea</a:t>
            </a:r>
            <a:r>
              <a:rPr lang="en-US" sz="1800" dirty="0"/>
              <a:t> </a:t>
            </a:r>
            <a:r>
              <a:rPr lang="en-US" sz="1800" dirty="0" err="1"/>
              <a:t>fiecărui</a:t>
            </a:r>
            <a:r>
              <a:rPr lang="en-US" sz="1800" dirty="0"/>
              <a:t> factor</a:t>
            </a:r>
            <a:r>
              <a:rPr lang="ro-RO" sz="1800" dirty="0"/>
              <a:t>.</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1850605"/>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5195"/>
            <a:ext cx="12192000" cy="868102"/>
          </a:xfrm>
        </p:spPr>
        <p:txBody>
          <a:bodyPr>
            <a:normAutofit/>
          </a:bodyPr>
          <a:lstStyle/>
          <a:p>
            <a:pPr>
              <a:lnSpc>
                <a:spcPct val="100000"/>
              </a:lnSpc>
              <a:spcBef>
                <a:spcPts val="0"/>
              </a:spcBef>
            </a:pPr>
            <a:r>
              <a:rPr lang="ro-RO" sz="3600" b="1" dirty="0">
                <a:solidFill>
                  <a:srgbClr val="0070C0"/>
                </a:solidFill>
                <a:latin typeface="Calibri" pitchFamily="34" charset="0"/>
              </a:rPr>
              <a:t>DOMENIUL DE APLICARE AL LEGII</a:t>
            </a:r>
            <a:endParaRPr lang="ro-RO" sz="3600" b="1" dirty="0">
              <a:solidFill>
                <a:schemeClr val="tx1"/>
              </a:solidFill>
              <a:latin typeface="Calibri" panose="020F0502020204030204"/>
            </a:endParaRPr>
          </a:p>
        </p:txBody>
      </p:sp>
      <p:sp>
        <p:nvSpPr>
          <p:cNvPr id="33" name="TextBox 32"/>
          <p:cNvSpPr txBox="1"/>
          <p:nvPr/>
        </p:nvSpPr>
        <p:spPr>
          <a:xfrm>
            <a:off x="836783" y="1014624"/>
            <a:ext cx="10518434" cy="584775"/>
          </a:xfrm>
          <a:prstGeom prst="rect">
            <a:avLst/>
          </a:prstGeom>
          <a:noFill/>
        </p:spPr>
        <p:txBody>
          <a:bodyPr wrap="square" rtlCol="0">
            <a:spAutoFit/>
          </a:bodyPr>
          <a:lstStyle/>
          <a:p>
            <a:pPr lvl="0" algn="just">
              <a:spcBef>
                <a:spcPts val="1200"/>
              </a:spcBef>
              <a:defRPr/>
            </a:pPr>
            <a:endParaRPr lang="ro-RO" sz="1600" i="1" kern="0" dirty="0">
              <a:solidFill>
                <a:srgbClr val="002060"/>
              </a:solidFill>
            </a:endParaRPr>
          </a:p>
          <a:p>
            <a:pPr algn="ctr"/>
            <a:r>
              <a:rPr lang="ro-RO" altLang="ko-KR" sz="1600" dirty="0">
                <a:solidFill>
                  <a:schemeClr val="tx1">
                    <a:lumMod val="75000"/>
                    <a:lumOff val="25000"/>
                  </a:schemeClr>
                </a:solidFill>
                <a:cs typeface="Arial" pitchFamily="34" charset="0"/>
              </a:rPr>
              <a:t>Legea nr.74/2020 este aplicabilă contractelor de achiziții publice de bunuri, lucrări sau servicii în următoarele sectoare:</a:t>
            </a:r>
            <a:r>
              <a:rPr lang="en-US" altLang="ko-KR" sz="1600" dirty="0">
                <a:solidFill>
                  <a:schemeClr val="tx1">
                    <a:lumMod val="75000"/>
                    <a:lumOff val="25000"/>
                  </a:schemeClr>
                </a:solidFill>
                <a:cs typeface="Arial" pitchFamily="34" charset="0"/>
              </a:rPr>
              <a:t> </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9919" y="2131951"/>
            <a:ext cx="1772771" cy="1772771"/>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8876" y="2434541"/>
            <a:ext cx="1169819" cy="1169819"/>
          </a:xfrm>
          <a:prstGeom prst="rect">
            <a:avLst/>
          </a:prstGeom>
        </p:spPr>
      </p:pic>
      <p:pic>
        <p:nvPicPr>
          <p:cNvPr id="10" name="Рисунок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90102" y="2299484"/>
            <a:ext cx="2251446" cy="2251446"/>
          </a:xfrm>
          <a:prstGeom prst="rect">
            <a:avLst/>
          </a:prstGeom>
        </p:spPr>
      </p:pic>
      <p:cxnSp>
        <p:nvCxnSpPr>
          <p:cNvPr id="12" name="Прямая соединительная линия 11"/>
          <p:cNvCxnSpPr/>
          <p:nvPr/>
        </p:nvCxnSpPr>
        <p:spPr>
          <a:xfrm>
            <a:off x="3805381" y="1795932"/>
            <a:ext cx="0" cy="2781125"/>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Рисунок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50561" y="2366762"/>
            <a:ext cx="1288882" cy="1117744"/>
          </a:xfrm>
          <a:prstGeom prst="rect">
            <a:avLst/>
          </a:prstGeom>
        </p:spPr>
      </p:pic>
      <p:sp>
        <p:nvSpPr>
          <p:cNvPr id="15" name="TextBox 14"/>
          <p:cNvSpPr txBox="1"/>
          <p:nvPr/>
        </p:nvSpPr>
        <p:spPr>
          <a:xfrm>
            <a:off x="1349393" y="4603546"/>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ENERGETIC </a:t>
            </a:r>
          </a:p>
        </p:txBody>
      </p:sp>
      <p:sp>
        <p:nvSpPr>
          <p:cNvPr id="16" name="Прямоугольник 15"/>
          <p:cNvSpPr/>
          <p:nvPr/>
        </p:nvSpPr>
        <p:spPr>
          <a:xfrm>
            <a:off x="4494086" y="4017224"/>
            <a:ext cx="617477" cy="369332"/>
          </a:xfrm>
          <a:prstGeom prst="rect">
            <a:avLst/>
          </a:prstGeom>
        </p:spPr>
        <p:txBody>
          <a:bodyPr wrap="none">
            <a:spAutoFit/>
          </a:bodyPr>
          <a:lstStyle/>
          <a:p>
            <a:r>
              <a:rPr lang="ro-RO" dirty="0">
                <a:latin typeface="Arial Narrow" panose="020B0606020202030204" pitchFamily="34" charset="0"/>
                <a:ea typeface="Cambria" panose="02040503050406030204" pitchFamily="18" charset="0"/>
              </a:rPr>
              <a:t>APEI</a:t>
            </a:r>
          </a:p>
        </p:txBody>
      </p:sp>
      <p:sp>
        <p:nvSpPr>
          <p:cNvPr id="28" name="Прямоугольник 27"/>
          <p:cNvSpPr/>
          <p:nvPr/>
        </p:nvSpPr>
        <p:spPr>
          <a:xfrm>
            <a:off x="5894988" y="3686178"/>
            <a:ext cx="2063322" cy="369332"/>
          </a:xfrm>
          <a:prstGeom prst="rect">
            <a:avLst/>
          </a:prstGeom>
        </p:spPr>
        <p:txBody>
          <a:bodyPr wrap="none">
            <a:spAutoFit/>
          </a:bodyPr>
          <a:lstStyle/>
          <a:p>
            <a:r>
              <a:rPr lang="ro-RO" dirty="0">
                <a:latin typeface="Arial Narrow" panose="020B0606020202030204" pitchFamily="34" charset="0"/>
                <a:ea typeface="Cambria" panose="02040503050406030204" pitchFamily="18" charset="0"/>
              </a:rPr>
              <a:t>TRANSPORTURILOR</a:t>
            </a:r>
          </a:p>
        </p:txBody>
      </p:sp>
      <p:sp>
        <p:nvSpPr>
          <p:cNvPr id="29" name="Прямоугольник 28"/>
          <p:cNvSpPr/>
          <p:nvPr/>
        </p:nvSpPr>
        <p:spPr>
          <a:xfrm>
            <a:off x="8328217" y="3681411"/>
            <a:ext cx="2373672" cy="369332"/>
          </a:xfrm>
          <a:prstGeom prst="rect">
            <a:avLst/>
          </a:prstGeom>
        </p:spPr>
        <p:txBody>
          <a:bodyPr wrap="square">
            <a:spAutoFit/>
          </a:bodyPr>
          <a:lstStyle/>
          <a:p>
            <a:r>
              <a:rPr lang="ro-RO" dirty="0">
                <a:latin typeface="Arial Narrow" panose="020B0606020202030204" pitchFamily="34" charset="0"/>
                <a:ea typeface="Cambria" panose="02040503050406030204" pitchFamily="18" charset="0"/>
              </a:rPr>
              <a:t>SERVICIILOR  POȘTALE</a:t>
            </a:r>
          </a:p>
        </p:txBody>
      </p:sp>
      <p:sp>
        <p:nvSpPr>
          <p:cNvPr id="20" name="TextBox 19"/>
          <p:cNvSpPr txBox="1"/>
          <p:nvPr/>
        </p:nvSpPr>
        <p:spPr>
          <a:xfrm>
            <a:off x="1805705" y="4576167"/>
            <a:ext cx="10386296" cy="615553"/>
          </a:xfrm>
          <a:prstGeom prst="rect">
            <a:avLst/>
          </a:prstGeom>
          <a:noFill/>
        </p:spPr>
        <p:txBody>
          <a:bodyPr wrap="square" rtlCol="0">
            <a:spAutoFit/>
          </a:bodyPr>
          <a:lstStyle/>
          <a:p>
            <a:endParaRPr lang="ro-RO" sz="1600" dirty="0"/>
          </a:p>
          <a:p>
            <a:endParaRPr lang="ro-RO" dirty="0"/>
          </a:p>
        </p:txBody>
      </p:sp>
      <p:cxnSp>
        <p:nvCxnSpPr>
          <p:cNvPr id="34" name="Прямая соединительная линия 33"/>
          <p:cNvCxnSpPr/>
          <p:nvPr/>
        </p:nvCxnSpPr>
        <p:spPr>
          <a:xfrm>
            <a:off x="5790627" y="1790298"/>
            <a:ext cx="0" cy="2781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a:off x="8086885" y="1790297"/>
            <a:ext cx="0" cy="278112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67620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직사각형 5">
            <a:extLst>
              <a:ext uri="{FF2B5EF4-FFF2-40B4-BE49-F238E27FC236}">
                <a16:creationId xmlns:a16="http://schemas.microsoft.com/office/drawing/2014/main" id="{41D4E2A3-2FC2-4D97-89C6-46E9B63910BF}"/>
              </a:ext>
            </a:extLst>
          </p:cNvPr>
          <p:cNvSpPr/>
          <p:nvPr/>
        </p:nvSpPr>
        <p:spPr>
          <a:xfrm>
            <a:off x="6965702" y="847725"/>
            <a:ext cx="4396803" cy="720638"/>
          </a:xfrm>
          <a:prstGeom prst="rect">
            <a:avLst/>
          </a:prstGeom>
          <a:noFill/>
        </p:spPr>
        <p:txBody>
          <a:bodyPr lIns="0" anchor="ctr"/>
          <a:lstStyle/>
          <a:p>
            <a:endParaRPr lang="en-US" altLang="ko-KR" sz="4000" b="1" dirty="0">
              <a:solidFill>
                <a:schemeClr val="accent2"/>
              </a:solidFill>
              <a:latin typeface="+mj-lt"/>
            </a:endParaRPr>
          </a:p>
        </p:txBody>
      </p:sp>
      <p:sp>
        <p:nvSpPr>
          <p:cNvPr id="7" name="직사각형 6">
            <a:extLst>
              <a:ext uri="{FF2B5EF4-FFF2-40B4-BE49-F238E27FC236}">
                <a16:creationId xmlns:a16="http://schemas.microsoft.com/office/drawing/2014/main" id="{FC6AA8D9-558E-4907-8262-B34875DE4C9C}"/>
              </a:ext>
            </a:extLst>
          </p:cNvPr>
          <p:cNvSpPr/>
          <p:nvPr/>
        </p:nvSpPr>
        <p:spPr>
          <a:xfrm>
            <a:off x="6965703" y="1705909"/>
            <a:ext cx="4396804" cy="720638"/>
          </a:xfrm>
          <a:prstGeom prst="rect">
            <a:avLst/>
          </a:prstGeom>
          <a:noFill/>
        </p:spPr>
        <p:txBody>
          <a:bodyPr lIns="0" anchor="ctr"/>
          <a:lstStyle/>
          <a:p>
            <a:endParaRPr lang="en-US" altLang="ko-KR" sz="4000" b="1" dirty="0">
              <a:solidFill>
                <a:schemeClr val="accent2"/>
              </a:solidFill>
              <a:latin typeface="+mj-lt"/>
            </a:endParaRPr>
          </a:p>
        </p:txBody>
      </p:sp>
      <p:sp>
        <p:nvSpPr>
          <p:cNvPr id="8" name="TextBox 7">
            <a:extLst>
              <a:ext uri="{FF2B5EF4-FFF2-40B4-BE49-F238E27FC236}">
                <a16:creationId xmlns:a16="http://schemas.microsoft.com/office/drawing/2014/main" id="{6C82EAF9-A181-4F91-8552-1A566BBF224C}"/>
              </a:ext>
            </a:extLst>
          </p:cNvPr>
          <p:cNvSpPr txBox="1"/>
          <p:nvPr/>
        </p:nvSpPr>
        <p:spPr>
          <a:xfrm>
            <a:off x="1242766" y="2187242"/>
            <a:ext cx="2635530" cy="1200329"/>
          </a:xfrm>
          <a:prstGeom prst="rect">
            <a:avLst/>
          </a:prstGeom>
          <a:noFill/>
        </p:spPr>
        <p:txBody>
          <a:bodyPr wrap="square" rtlCol="0">
            <a:spAutoFit/>
          </a:bodyPr>
          <a:lstStyle/>
          <a:p>
            <a:r>
              <a:rPr lang="ro-RO" sz="3600" b="1" dirty="0">
                <a:solidFill>
                  <a:schemeClr val="accent1">
                    <a:lumMod val="75000"/>
                  </a:schemeClr>
                </a:solidFill>
              </a:rPr>
              <a:t>Criterii de Atribuire</a:t>
            </a:r>
            <a:endParaRPr lang="en-US" altLang="ko-KR" sz="3600" b="1" dirty="0">
              <a:solidFill>
                <a:schemeClr val="accent1">
                  <a:lumMod val="75000"/>
                </a:schemeClr>
              </a:solidFill>
            </a:endParaRPr>
          </a:p>
        </p:txBody>
      </p:sp>
      <p:sp>
        <p:nvSpPr>
          <p:cNvPr id="48" name="TextBox 47">
            <a:extLst>
              <a:ext uri="{FF2B5EF4-FFF2-40B4-BE49-F238E27FC236}">
                <a16:creationId xmlns:a16="http://schemas.microsoft.com/office/drawing/2014/main" id="{115FD6E0-550C-41F3-AC44-3EEA9EE7C261}"/>
              </a:ext>
            </a:extLst>
          </p:cNvPr>
          <p:cNvSpPr txBox="1"/>
          <p:nvPr/>
        </p:nvSpPr>
        <p:spPr>
          <a:xfrm>
            <a:off x="6501361" y="512577"/>
            <a:ext cx="5690639" cy="830997"/>
          </a:xfrm>
          <a:prstGeom prst="rect">
            <a:avLst/>
          </a:prstGeom>
          <a:noFill/>
        </p:spPr>
        <p:txBody>
          <a:bodyPr wrap="square" rtlCol="0">
            <a:spAutoFit/>
          </a:bodyPr>
          <a:lstStyle/>
          <a:p>
            <a:r>
              <a:rPr lang="en-US" sz="2400" b="1" dirty="0" err="1"/>
              <a:t>Factorii</a:t>
            </a:r>
            <a:r>
              <a:rPr lang="en-US" sz="2400" b="1" dirty="0"/>
              <a:t> de </a:t>
            </a:r>
            <a:r>
              <a:rPr lang="en-US" sz="2400" b="1" dirty="0" err="1"/>
              <a:t>evaluare</a:t>
            </a:r>
            <a:r>
              <a:rPr lang="en-US" sz="2400" b="1" dirty="0"/>
              <a:t> </a:t>
            </a:r>
            <a:r>
              <a:rPr lang="en-US" sz="2400" b="1" dirty="0" err="1"/>
              <a:t>sus-menționați</a:t>
            </a:r>
            <a:r>
              <a:rPr lang="en-US" sz="2400" b="1" dirty="0"/>
              <a:t> pot </a:t>
            </a:r>
            <a:r>
              <a:rPr lang="en-US" sz="2400" b="1" dirty="0" err="1"/>
              <a:t>viza</a:t>
            </a:r>
            <a:r>
              <a:rPr lang="en-US" sz="2400" b="1" dirty="0"/>
              <a:t>: </a:t>
            </a:r>
          </a:p>
        </p:txBody>
      </p:sp>
      <p:sp>
        <p:nvSpPr>
          <p:cNvPr id="53" name="Oval 52">
            <a:extLst>
              <a:ext uri="{FF2B5EF4-FFF2-40B4-BE49-F238E27FC236}">
                <a16:creationId xmlns:a16="http://schemas.microsoft.com/office/drawing/2014/main" id="{52468938-7109-4C3F-B0F8-6ACD6A38DA15}"/>
              </a:ext>
            </a:extLst>
          </p:cNvPr>
          <p:cNvSpPr/>
          <p:nvPr/>
        </p:nvSpPr>
        <p:spPr>
          <a:xfrm>
            <a:off x="6179610" y="3722568"/>
            <a:ext cx="576064" cy="576064"/>
          </a:xfrm>
          <a:prstGeom prst="ellipse">
            <a:avLst/>
          </a:prstGeom>
          <a:solidFill>
            <a:schemeClr val="accent4"/>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4" name="TextBox 53">
            <a:extLst>
              <a:ext uri="{FF2B5EF4-FFF2-40B4-BE49-F238E27FC236}">
                <a16:creationId xmlns:a16="http://schemas.microsoft.com/office/drawing/2014/main" id="{629F83E3-7875-4E43-89FE-B7BF9C6571A1}"/>
              </a:ext>
            </a:extLst>
          </p:cNvPr>
          <p:cNvSpPr txBox="1"/>
          <p:nvPr/>
        </p:nvSpPr>
        <p:spPr>
          <a:xfrm>
            <a:off x="6915770" y="1882127"/>
            <a:ext cx="5006154" cy="1323439"/>
          </a:xfrm>
          <a:prstGeom prst="rect">
            <a:avLst/>
          </a:prstGeom>
          <a:noFill/>
        </p:spPr>
        <p:txBody>
          <a:bodyPr wrap="square" rtlCol="0">
            <a:spAutoFit/>
          </a:bodyPr>
          <a:lstStyle/>
          <a:p>
            <a:r>
              <a:rPr lang="en-US" sz="1600" dirty="0" err="1"/>
              <a:t>calitatea</a:t>
            </a:r>
            <a:r>
              <a:rPr lang="en-US" sz="1600" dirty="0"/>
              <a:t>, </a:t>
            </a:r>
            <a:r>
              <a:rPr lang="en-US" sz="1600" dirty="0" err="1"/>
              <a:t>inclusiv</a:t>
            </a:r>
            <a:r>
              <a:rPr lang="en-US" sz="1600" dirty="0"/>
              <a:t> </a:t>
            </a:r>
            <a:r>
              <a:rPr lang="en-US" sz="1600" dirty="0" err="1"/>
              <a:t>avantajele</a:t>
            </a:r>
            <a:r>
              <a:rPr lang="en-US" sz="1600" dirty="0"/>
              <a:t> </a:t>
            </a:r>
            <a:r>
              <a:rPr lang="en-US" sz="1600" dirty="0" err="1"/>
              <a:t>tehnice</a:t>
            </a:r>
            <a:r>
              <a:rPr lang="en-US" sz="1600" dirty="0"/>
              <a:t>, </a:t>
            </a:r>
            <a:r>
              <a:rPr lang="en-US" sz="1600" dirty="0" err="1"/>
              <a:t>caracteristicile</a:t>
            </a:r>
            <a:r>
              <a:rPr lang="en-US" sz="1600" dirty="0"/>
              <a:t> </a:t>
            </a:r>
            <a:r>
              <a:rPr lang="en-US" sz="1600" dirty="0" err="1"/>
              <a:t>estetice</a:t>
            </a:r>
            <a:r>
              <a:rPr lang="en-US" sz="1600" dirty="0"/>
              <a:t> </a:t>
            </a:r>
            <a:r>
              <a:rPr lang="en-US" sz="1600" dirty="0" err="1"/>
              <a:t>și</a:t>
            </a:r>
            <a:r>
              <a:rPr lang="en-US" sz="1600" dirty="0"/>
              <a:t> </a:t>
            </a:r>
            <a:r>
              <a:rPr lang="en-US" sz="1600" dirty="0" err="1"/>
              <a:t>funcționale</a:t>
            </a:r>
            <a:r>
              <a:rPr lang="en-US" sz="1600" dirty="0"/>
              <a:t>, </a:t>
            </a:r>
            <a:r>
              <a:rPr lang="en-US" sz="1600" dirty="0" err="1"/>
              <a:t>accesibilitatea</a:t>
            </a:r>
            <a:r>
              <a:rPr lang="en-US" sz="1600" dirty="0"/>
              <a:t>, </a:t>
            </a:r>
            <a:r>
              <a:rPr lang="en-US" sz="1600" dirty="0" err="1"/>
              <a:t>conceptul</a:t>
            </a:r>
            <a:r>
              <a:rPr lang="en-US" sz="1600" dirty="0"/>
              <a:t> de </a:t>
            </a:r>
            <a:r>
              <a:rPr lang="en-US" sz="1600" dirty="0" err="1"/>
              <a:t>proiectare</a:t>
            </a:r>
            <a:r>
              <a:rPr lang="en-US" sz="1600" dirty="0"/>
              <a:t> </a:t>
            </a:r>
            <a:r>
              <a:rPr lang="en-US" sz="1600" dirty="0" err="1"/>
              <a:t>pentru</a:t>
            </a:r>
            <a:r>
              <a:rPr lang="en-US" sz="1600" dirty="0"/>
              <a:t> </a:t>
            </a:r>
            <a:r>
              <a:rPr lang="en-US" sz="1600" dirty="0" err="1"/>
              <a:t>toți</a:t>
            </a:r>
            <a:r>
              <a:rPr lang="en-US" sz="1600" dirty="0"/>
              <a:t> </a:t>
            </a:r>
            <a:r>
              <a:rPr lang="en-US" sz="1600" dirty="0" err="1"/>
              <a:t>utilizatorii</a:t>
            </a:r>
            <a:r>
              <a:rPr lang="en-US" sz="1600" dirty="0"/>
              <a:t>, </a:t>
            </a:r>
            <a:r>
              <a:rPr lang="en-US" sz="1600" dirty="0" err="1"/>
              <a:t>caracteristicile</a:t>
            </a:r>
            <a:r>
              <a:rPr lang="en-US" sz="1600" dirty="0"/>
              <a:t> </a:t>
            </a:r>
            <a:r>
              <a:rPr lang="en-US" sz="1600" dirty="0" err="1"/>
              <a:t>sociale</a:t>
            </a:r>
            <a:r>
              <a:rPr lang="en-US" sz="1600" dirty="0"/>
              <a:t>, de </a:t>
            </a:r>
            <a:r>
              <a:rPr lang="en-US" sz="1600" dirty="0" err="1"/>
              <a:t>mediu</a:t>
            </a:r>
            <a:r>
              <a:rPr lang="en-US" sz="1600" dirty="0"/>
              <a:t> </a:t>
            </a:r>
            <a:r>
              <a:rPr lang="en-US" sz="1600" dirty="0" err="1"/>
              <a:t>și</a:t>
            </a:r>
            <a:r>
              <a:rPr lang="en-US" sz="1600" dirty="0"/>
              <a:t> </a:t>
            </a:r>
            <a:r>
              <a:rPr lang="en-US" sz="1600" dirty="0" err="1"/>
              <a:t>inovatoare</a:t>
            </a:r>
            <a:r>
              <a:rPr lang="en-US" sz="1600" dirty="0"/>
              <a:t> </a:t>
            </a:r>
            <a:r>
              <a:rPr lang="en-US" sz="1600" dirty="0" err="1"/>
              <a:t>și</a:t>
            </a:r>
            <a:r>
              <a:rPr lang="en-US" sz="1600" dirty="0"/>
              <a:t> </a:t>
            </a:r>
            <a:r>
              <a:rPr lang="en-US" sz="1600" dirty="0" err="1"/>
              <a:t>comercializarea</a:t>
            </a:r>
            <a:r>
              <a:rPr lang="en-US" sz="1600" dirty="0"/>
              <a:t> </a:t>
            </a:r>
            <a:r>
              <a:rPr lang="en-US" sz="1600" dirty="0" err="1"/>
              <a:t>și</a:t>
            </a:r>
            <a:r>
              <a:rPr lang="en-US" sz="1600" dirty="0"/>
              <a:t> </a:t>
            </a:r>
            <a:r>
              <a:rPr lang="en-US" sz="1600" dirty="0" err="1"/>
              <a:t>condițiile</a:t>
            </a:r>
            <a:r>
              <a:rPr lang="en-US" sz="1600" dirty="0"/>
              <a:t> </a:t>
            </a:r>
            <a:r>
              <a:rPr lang="en-US" sz="1600" dirty="0" err="1"/>
              <a:t>acesteia</a:t>
            </a:r>
            <a:r>
              <a:rPr lang="ro-RO" sz="1600" dirty="0"/>
              <a:t>;</a:t>
            </a:r>
            <a:endParaRPr lang="ko-KR" altLang="en-US" sz="1600" dirty="0">
              <a:solidFill>
                <a:schemeClr val="tx1">
                  <a:lumMod val="75000"/>
                  <a:lumOff val="25000"/>
                </a:schemeClr>
              </a:solidFill>
            </a:endParaRPr>
          </a:p>
        </p:txBody>
      </p:sp>
      <p:sp>
        <p:nvSpPr>
          <p:cNvPr id="55" name="Oval 54">
            <a:extLst>
              <a:ext uri="{FF2B5EF4-FFF2-40B4-BE49-F238E27FC236}">
                <a16:creationId xmlns:a16="http://schemas.microsoft.com/office/drawing/2014/main" id="{6DF76762-24DE-487C-9F41-463E38726869}"/>
              </a:ext>
            </a:extLst>
          </p:cNvPr>
          <p:cNvSpPr/>
          <p:nvPr/>
        </p:nvSpPr>
        <p:spPr>
          <a:xfrm>
            <a:off x="6068355" y="5232847"/>
            <a:ext cx="576064" cy="576064"/>
          </a:xfrm>
          <a:prstGeom prst="ellipse">
            <a:avLst/>
          </a:prstGeom>
          <a:solidFill>
            <a:schemeClr val="accent6">
              <a:lumMod val="60000"/>
              <a:lumOff val="40000"/>
            </a:schemeClr>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6" name="TextBox 55">
            <a:extLst>
              <a:ext uri="{FF2B5EF4-FFF2-40B4-BE49-F238E27FC236}">
                <a16:creationId xmlns:a16="http://schemas.microsoft.com/office/drawing/2014/main" id="{1C21FC26-B31A-4396-B75B-ECC0F10C6CA5}"/>
              </a:ext>
            </a:extLst>
          </p:cNvPr>
          <p:cNvSpPr txBox="1"/>
          <p:nvPr/>
        </p:nvSpPr>
        <p:spPr>
          <a:xfrm>
            <a:off x="6955519" y="5213232"/>
            <a:ext cx="4642313" cy="830997"/>
          </a:xfrm>
          <a:prstGeom prst="rect">
            <a:avLst/>
          </a:prstGeom>
          <a:noFill/>
        </p:spPr>
        <p:txBody>
          <a:bodyPr wrap="square" rtlCol="0">
            <a:spAutoFit/>
          </a:bodyPr>
          <a:lstStyle/>
          <a:p>
            <a:r>
              <a:rPr lang="en-US" sz="1600" dirty="0" err="1"/>
              <a:t>serviciile</a:t>
            </a:r>
            <a:r>
              <a:rPr lang="en-US" sz="1600" dirty="0"/>
              <a:t> post </a:t>
            </a:r>
            <a:r>
              <a:rPr lang="en-US" sz="1600" dirty="0" err="1"/>
              <a:t>vânzare</a:t>
            </a:r>
            <a:r>
              <a:rPr lang="en-US" sz="1600" dirty="0"/>
              <a:t>, </a:t>
            </a:r>
            <a:r>
              <a:rPr lang="en-US" sz="1600" dirty="0" err="1"/>
              <a:t>asistența</a:t>
            </a:r>
            <a:r>
              <a:rPr lang="en-US" sz="1600" dirty="0"/>
              <a:t> </a:t>
            </a:r>
            <a:r>
              <a:rPr lang="en-US" sz="1600" dirty="0" err="1"/>
              <a:t>tehnică</a:t>
            </a:r>
            <a:r>
              <a:rPr lang="en-US" sz="1600" dirty="0"/>
              <a:t> </a:t>
            </a:r>
            <a:r>
              <a:rPr lang="en-US" sz="1600" dirty="0" err="1"/>
              <a:t>și</a:t>
            </a:r>
            <a:r>
              <a:rPr lang="en-US" sz="1600" dirty="0"/>
              <a:t> </a:t>
            </a:r>
            <a:r>
              <a:rPr lang="en-US" sz="1600" dirty="0" err="1"/>
              <a:t>condi</a:t>
            </a:r>
            <a:r>
              <a:rPr lang="ro-RO" sz="1600" dirty="0"/>
              <a:t>ț</a:t>
            </a:r>
            <a:r>
              <a:rPr lang="en-US" sz="1600" dirty="0" err="1"/>
              <a:t>iile</a:t>
            </a:r>
            <a:r>
              <a:rPr lang="en-US" sz="1600" dirty="0"/>
              <a:t> de </a:t>
            </a:r>
            <a:r>
              <a:rPr lang="en-US" sz="1600" dirty="0" err="1"/>
              <a:t>livrare</a:t>
            </a:r>
            <a:r>
              <a:rPr lang="en-US" sz="1600" dirty="0"/>
              <a:t>, cum </a:t>
            </a:r>
            <a:r>
              <a:rPr lang="en-US" sz="1600" dirty="0" err="1"/>
              <a:t>ar</a:t>
            </a:r>
            <a:r>
              <a:rPr lang="en-US" sz="1600" dirty="0"/>
              <a:t> fi data </a:t>
            </a:r>
            <a:r>
              <a:rPr lang="en-US" sz="1600" dirty="0" err="1"/>
              <a:t>livrării</a:t>
            </a:r>
            <a:r>
              <a:rPr lang="en-US" sz="1600" dirty="0"/>
              <a:t>, </a:t>
            </a:r>
            <a:r>
              <a:rPr lang="en-US" sz="1600" dirty="0" err="1"/>
              <a:t>procesul</a:t>
            </a:r>
            <a:r>
              <a:rPr lang="en-US" sz="1600" dirty="0"/>
              <a:t> de </a:t>
            </a:r>
            <a:r>
              <a:rPr lang="en-US" sz="1600" dirty="0" err="1"/>
              <a:t>livrare</a:t>
            </a:r>
            <a:r>
              <a:rPr lang="en-US" sz="1600" dirty="0"/>
              <a:t> </a:t>
            </a:r>
            <a:r>
              <a:rPr lang="ro-RO" sz="1600" dirty="0" err="1"/>
              <a:t>ș</a:t>
            </a:r>
            <a:r>
              <a:rPr lang="en-US" sz="1600" dirty="0" err="1"/>
              <a:t>i</a:t>
            </a:r>
            <a:r>
              <a:rPr lang="en-US" sz="1600" dirty="0"/>
              <a:t> </a:t>
            </a:r>
            <a:r>
              <a:rPr lang="en-US" sz="1600" dirty="0" err="1"/>
              <a:t>termenul</a:t>
            </a:r>
            <a:r>
              <a:rPr lang="en-US" sz="1600" dirty="0"/>
              <a:t> de </a:t>
            </a:r>
            <a:r>
              <a:rPr lang="en-US" sz="1600" dirty="0" err="1"/>
              <a:t>livrare</a:t>
            </a:r>
            <a:r>
              <a:rPr lang="en-US" sz="1600" dirty="0"/>
              <a:t> </a:t>
            </a:r>
            <a:r>
              <a:rPr lang="en-US" sz="1600" dirty="0" err="1"/>
              <a:t>sau</a:t>
            </a:r>
            <a:r>
              <a:rPr lang="en-US" sz="1600" dirty="0"/>
              <a:t> de </a:t>
            </a:r>
            <a:r>
              <a:rPr lang="en-US" sz="1600" dirty="0" err="1"/>
              <a:t>finalizare</a:t>
            </a:r>
            <a:r>
              <a:rPr lang="ro-RO" sz="1600" dirty="0"/>
              <a:t>.</a:t>
            </a:r>
            <a:endParaRPr lang="ko-KR" altLang="en-US" sz="1600" dirty="0">
              <a:solidFill>
                <a:schemeClr val="tx1">
                  <a:lumMod val="75000"/>
                  <a:lumOff val="25000"/>
                </a:schemeClr>
              </a:solidFill>
            </a:endParaRPr>
          </a:p>
        </p:txBody>
      </p:sp>
      <p:sp>
        <p:nvSpPr>
          <p:cNvPr id="57" name="Rounded Rectangle 10">
            <a:extLst>
              <a:ext uri="{FF2B5EF4-FFF2-40B4-BE49-F238E27FC236}">
                <a16:creationId xmlns:a16="http://schemas.microsoft.com/office/drawing/2014/main" id="{6447BFCC-C5B1-4547-9BA0-6FF74764DE77}"/>
              </a:ext>
            </a:extLst>
          </p:cNvPr>
          <p:cNvSpPr/>
          <p:nvPr/>
        </p:nvSpPr>
        <p:spPr>
          <a:xfrm>
            <a:off x="6784155" y="5859827"/>
            <a:ext cx="228398" cy="302259"/>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8" name="Block Arc 10">
            <a:extLst>
              <a:ext uri="{FF2B5EF4-FFF2-40B4-BE49-F238E27FC236}">
                <a16:creationId xmlns:a16="http://schemas.microsoft.com/office/drawing/2014/main" id="{7FF8B9D7-075B-416E-B39A-FC9A782A41F6}"/>
              </a:ext>
            </a:extLst>
          </p:cNvPr>
          <p:cNvSpPr/>
          <p:nvPr/>
        </p:nvSpPr>
        <p:spPr>
          <a:xfrm>
            <a:off x="6687162" y="4876689"/>
            <a:ext cx="387771" cy="262655"/>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grpSp>
        <p:nvGrpSpPr>
          <p:cNvPr id="17"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18"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20"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2" name="Rectangle 1"/>
          <p:cNvSpPr/>
          <p:nvPr/>
        </p:nvSpPr>
        <p:spPr>
          <a:xfrm>
            <a:off x="6918216" y="3525785"/>
            <a:ext cx="4806937" cy="1569660"/>
          </a:xfrm>
          <a:prstGeom prst="rect">
            <a:avLst/>
          </a:prstGeom>
        </p:spPr>
        <p:txBody>
          <a:bodyPr wrap="square">
            <a:spAutoFit/>
          </a:bodyPr>
          <a:lstStyle/>
          <a:p>
            <a:r>
              <a:rPr lang="en-US" sz="1600" dirty="0" err="1"/>
              <a:t>organizarea</a:t>
            </a:r>
            <a:r>
              <a:rPr lang="en-US" sz="1600" dirty="0"/>
              <a:t>, </a:t>
            </a:r>
            <a:r>
              <a:rPr lang="en-US" sz="1600" dirty="0" err="1"/>
              <a:t>calificarea</a:t>
            </a:r>
            <a:r>
              <a:rPr lang="en-US" sz="1600" dirty="0"/>
              <a:t> </a:t>
            </a:r>
            <a:r>
              <a:rPr lang="en-US" sz="1600" dirty="0" err="1"/>
              <a:t>și</a:t>
            </a:r>
            <a:r>
              <a:rPr lang="en-US" sz="1600" dirty="0"/>
              <a:t> </a:t>
            </a:r>
            <a:r>
              <a:rPr lang="en-US" sz="1600" dirty="0" err="1"/>
              <a:t>experiența</a:t>
            </a:r>
            <a:r>
              <a:rPr lang="en-US" sz="1600" dirty="0"/>
              <a:t> </a:t>
            </a:r>
            <a:r>
              <a:rPr lang="en-US" sz="1600" dirty="0" err="1"/>
              <a:t>personalului</a:t>
            </a:r>
            <a:r>
              <a:rPr lang="en-US" sz="1600" dirty="0"/>
              <a:t> </a:t>
            </a:r>
            <a:r>
              <a:rPr lang="en-US" sz="1600" dirty="0" err="1"/>
              <a:t>desemnat</a:t>
            </a:r>
            <a:r>
              <a:rPr lang="en-US" sz="1600" dirty="0"/>
              <a:t> </a:t>
            </a:r>
            <a:r>
              <a:rPr lang="en-US" sz="1600" dirty="0" err="1"/>
              <a:t>pentru</a:t>
            </a:r>
            <a:r>
              <a:rPr lang="en-US" sz="1600" dirty="0"/>
              <a:t> </a:t>
            </a:r>
            <a:r>
              <a:rPr lang="en-US" sz="1600" dirty="0" err="1"/>
              <a:t>executarea</a:t>
            </a:r>
            <a:r>
              <a:rPr lang="en-US" sz="1600" dirty="0"/>
              <a:t> </a:t>
            </a:r>
            <a:r>
              <a:rPr lang="en-US" sz="1600" dirty="0" err="1"/>
              <a:t>contractului</a:t>
            </a:r>
            <a:r>
              <a:rPr lang="en-US" sz="1600" dirty="0"/>
              <a:t>, </a:t>
            </a:r>
            <a:r>
              <a:rPr lang="en-US" sz="1600" dirty="0" err="1"/>
              <a:t>în</a:t>
            </a:r>
            <a:r>
              <a:rPr lang="en-US" sz="1600" dirty="0"/>
              <a:t> </a:t>
            </a:r>
            <a:r>
              <a:rPr lang="en-US" sz="1600" dirty="0" err="1"/>
              <a:t>cazul</a:t>
            </a:r>
            <a:r>
              <a:rPr lang="en-US" sz="1600" dirty="0"/>
              <a:t> </a:t>
            </a:r>
            <a:r>
              <a:rPr lang="en-US" sz="1600" dirty="0" err="1"/>
              <a:t>în</a:t>
            </a:r>
            <a:r>
              <a:rPr lang="en-US" sz="1600" dirty="0"/>
              <a:t> care </a:t>
            </a:r>
            <a:r>
              <a:rPr lang="en-US" sz="1600" dirty="0" err="1"/>
              <a:t>calitatea</a:t>
            </a:r>
            <a:r>
              <a:rPr lang="en-US" sz="1600" dirty="0"/>
              <a:t> </a:t>
            </a:r>
            <a:r>
              <a:rPr lang="en-US" sz="1600" dirty="0" err="1"/>
              <a:t>personalului</a:t>
            </a:r>
            <a:r>
              <a:rPr lang="en-US" sz="1600" dirty="0"/>
              <a:t> </a:t>
            </a:r>
            <a:r>
              <a:rPr lang="en-US" sz="1600" dirty="0" err="1"/>
              <a:t>desemnat</a:t>
            </a:r>
            <a:r>
              <a:rPr lang="en-US" sz="1600" dirty="0"/>
              <a:t> </a:t>
            </a:r>
            <a:r>
              <a:rPr lang="en-US" sz="1600" dirty="0" err="1"/>
              <a:t>poate</a:t>
            </a:r>
            <a:r>
              <a:rPr lang="en-US" sz="1600" dirty="0"/>
              <a:t> </a:t>
            </a:r>
            <a:r>
              <a:rPr lang="en-US" sz="1600" dirty="0" err="1"/>
              <a:t>să</a:t>
            </a:r>
            <a:r>
              <a:rPr lang="en-US" sz="1600" dirty="0"/>
              <a:t> </a:t>
            </a:r>
            <a:r>
              <a:rPr lang="en-US" sz="1600" dirty="0" err="1"/>
              <a:t>aibă</a:t>
            </a:r>
            <a:r>
              <a:rPr lang="en-US" sz="1600" dirty="0"/>
              <a:t> un impact </a:t>
            </a:r>
            <a:r>
              <a:rPr lang="en-US" sz="1600" dirty="0" err="1"/>
              <a:t>semnificativ</a:t>
            </a:r>
            <a:r>
              <a:rPr lang="en-US" sz="1600" dirty="0"/>
              <a:t> </a:t>
            </a:r>
            <a:r>
              <a:rPr lang="en-US" sz="1600" dirty="0" err="1"/>
              <a:t>asupra</a:t>
            </a:r>
            <a:r>
              <a:rPr lang="en-US" sz="1600" dirty="0"/>
              <a:t> </a:t>
            </a:r>
            <a:r>
              <a:rPr lang="en-US" sz="1600" dirty="0" err="1"/>
              <a:t>nivelului</a:t>
            </a:r>
            <a:r>
              <a:rPr lang="en-US" sz="1600" dirty="0"/>
              <a:t> </a:t>
            </a:r>
            <a:r>
              <a:rPr lang="en-US" sz="1600" dirty="0" err="1"/>
              <a:t>calitativ</a:t>
            </a:r>
            <a:r>
              <a:rPr lang="en-US" sz="1600" dirty="0"/>
              <a:t> de </a:t>
            </a:r>
            <a:r>
              <a:rPr lang="en-US" sz="1600" dirty="0" err="1"/>
              <a:t>executare</a:t>
            </a:r>
            <a:r>
              <a:rPr lang="en-US" sz="1600" dirty="0"/>
              <a:t> a </a:t>
            </a:r>
            <a:r>
              <a:rPr lang="en-US" sz="1600" dirty="0" err="1"/>
              <a:t>contractului</a:t>
            </a:r>
            <a:r>
              <a:rPr lang="en-US" sz="1600" dirty="0"/>
              <a:t>, </a:t>
            </a:r>
            <a:r>
              <a:rPr lang="en-US" sz="1600" dirty="0" err="1"/>
              <a:t>în</a:t>
            </a:r>
            <a:r>
              <a:rPr lang="en-US" sz="1600" dirty="0"/>
              <a:t> </a:t>
            </a:r>
            <a:r>
              <a:rPr lang="en-US" sz="1600" dirty="0" err="1"/>
              <a:t>cazul</a:t>
            </a:r>
            <a:r>
              <a:rPr lang="en-US" sz="1600" dirty="0"/>
              <a:t> </a:t>
            </a:r>
            <a:r>
              <a:rPr lang="en-US" sz="1600" dirty="0" err="1"/>
              <a:t>în</a:t>
            </a:r>
            <a:r>
              <a:rPr lang="en-US" sz="1600" dirty="0"/>
              <a:t> care </a:t>
            </a:r>
            <a:r>
              <a:rPr lang="en-US" sz="1600" dirty="0" err="1"/>
              <a:t>acestea</a:t>
            </a:r>
            <a:r>
              <a:rPr lang="en-US" sz="1600" dirty="0"/>
              <a:t> nu </a:t>
            </a:r>
            <a:r>
              <a:rPr lang="en-US" sz="1600" dirty="0" err="1"/>
              <a:t>constituie</a:t>
            </a:r>
            <a:r>
              <a:rPr lang="en-US" sz="1600" dirty="0"/>
              <a:t> </a:t>
            </a:r>
            <a:r>
              <a:rPr lang="en-US" sz="1600" dirty="0" err="1"/>
              <a:t>cerin</a:t>
            </a:r>
            <a:r>
              <a:rPr lang="ro-RO" sz="1600" dirty="0"/>
              <a:t>ț</a:t>
            </a:r>
            <a:r>
              <a:rPr lang="en-US" sz="1600" dirty="0"/>
              <a:t>e de </a:t>
            </a:r>
            <a:r>
              <a:rPr lang="en-US" sz="1600" dirty="0" err="1"/>
              <a:t>calificare</a:t>
            </a:r>
            <a:r>
              <a:rPr lang="ro-RO" sz="1600" dirty="0"/>
              <a:t>;</a:t>
            </a:r>
            <a:endParaRPr lang="ko-KR" altLang="en-US" sz="1600" dirty="0">
              <a:solidFill>
                <a:schemeClr val="tx1">
                  <a:lumMod val="75000"/>
                  <a:lumOff val="25000"/>
                </a:schemeClr>
              </a:solidFill>
            </a:endParaRPr>
          </a:p>
        </p:txBody>
      </p:sp>
      <p:sp>
        <p:nvSpPr>
          <p:cNvPr id="22" name="Oval 21">
            <a:extLst>
              <a:ext uri="{FF2B5EF4-FFF2-40B4-BE49-F238E27FC236}">
                <a16:creationId xmlns:a16="http://schemas.microsoft.com/office/drawing/2014/main" id="{52468938-7109-4C3F-B0F8-6ACD6A38DA15}"/>
              </a:ext>
            </a:extLst>
          </p:cNvPr>
          <p:cNvSpPr/>
          <p:nvPr/>
        </p:nvSpPr>
        <p:spPr>
          <a:xfrm>
            <a:off x="6237483" y="2096831"/>
            <a:ext cx="576064" cy="576064"/>
          </a:xfrm>
          <a:prstGeom prst="ellipse">
            <a:avLst/>
          </a:prstGeom>
          <a:solidFill>
            <a:schemeClr val="accent5">
              <a:lumMod val="60000"/>
              <a:lumOff val="40000"/>
            </a:schemeClr>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3" name="Freeform 32">
            <a:extLst>
              <a:ext uri="{FF2B5EF4-FFF2-40B4-BE49-F238E27FC236}">
                <a16:creationId xmlns:a16="http://schemas.microsoft.com/office/drawing/2014/main" id="{64D7D246-FC45-4459-99DF-135C7465FAD2}"/>
              </a:ext>
            </a:extLst>
          </p:cNvPr>
          <p:cNvSpPr/>
          <p:nvPr/>
        </p:nvSpPr>
        <p:spPr>
          <a:xfrm>
            <a:off x="6454209" y="2238341"/>
            <a:ext cx="304656" cy="293045"/>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4" name="Oval 21">
            <a:extLst>
              <a:ext uri="{FF2B5EF4-FFF2-40B4-BE49-F238E27FC236}">
                <a16:creationId xmlns:a16="http://schemas.microsoft.com/office/drawing/2014/main" id="{B92F2676-D90E-40BF-8AC5-C623D6EC5932}"/>
              </a:ext>
            </a:extLst>
          </p:cNvPr>
          <p:cNvSpPr>
            <a:spLocks noChangeAspect="1"/>
          </p:cNvSpPr>
          <p:nvPr/>
        </p:nvSpPr>
        <p:spPr>
          <a:xfrm>
            <a:off x="6188567" y="5313579"/>
            <a:ext cx="312488" cy="315098"/>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38463" y="3839939"/>
            <a:ext cx="346135" cy="346135"/>
          </a:xfrm>
          <a:prstGeom prst="rect">
            <a:avLst/>
          </a:prstGeom>
        </p:spPr>
      </p:pic>
    </p:spTree>
    <p:extLst>
      <p:ext uri="{BB962C8B-B14F-4D97-AF65-F5344CB8AC3E}">
        <p14:creationId xmlns:p14="http://schemas.microsoft.com/office/powerpoint/2010/main" val="1323766049"/>
      </p:ext>
    </p:extLst>
  </p:cSld>
  <p:clrMapOvr>
    <a:overrideClrMapping bg1="lt1" tx1="dk1" bg2="lt2" tx2="dk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0470"/>
            <a:ext cx="12192000" cy="1028817"/>
          </a:xfrm>
        </p:spPr>
        <p:txBody>
          <a:bodyPr>
            <a:normAutofit/>
          </a:bodyPr>
          <a:lstStyle/>
          <a:p>
            <a:pPr>
              <a:lnSpc>
                <a:spcPct val="100000"/>
              </a:lnSpc>
              <a:spcBef>
                <a:spcPts val="0"/>
              </a:spcBef>
            </a:pPr>
            <a:r>
              <a:rPr lang="en-US" sz="3600" b="1" dirty="0" err="1">
                <a:solidFill>
                  <a:srgbClr val="0070C0"/>
                </a:solidFill>
                <a:latin typeface="Calibri" pitchFamily="34" charset="0"/>
              </a:rPr>
              <a:t>Criterii</a:t>
            </a:r>
            <a:r>
              <a:rPr lang="en-US" sz="3600" b="1" dirty="0">
                <a:solidFill>
                  <a:srgbClr val="0070C0"/>
                </a:solidFill>
                <a:latin typeface="Calibri" pitchFamily="34" charset="0"/>
              </a:rPr>
              <a:t> de </a:t>
            </a:r>
            <a:r>
              <a:rPr lang="en-US" sz="3600" b="1" dirty="0" err="1">
                <a:solidFill>
                  <a:srgbClr val="0070C0"/>
                </a:solidFill>
                <a:latin typeface="Calibri" pitchFamily="34" charset="0"/>
              </a:rPr>
              <a:t>atribuire</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314387" y="1870865"/>
            <a:ext cx="9497961" cy="3801041"/>
          </a:xfrm>
          <a:prstGeom prst="rect">
            <a:avLst/>
          </a:prstGeom>
          <a:noFill/>
        </p:spPr>
        <p:txBody>
          <a:bodyPr wrap="square" rtlCol="0">
            <a:spAutoFit/>
          </a:bodyPr>
          <a:lstStyle/>
          <a:p>
            <a:pPr marL="230400" algn="just">
              <a:spcBef>
                <a:spcPts val="1000"/>
              </a:spcBef>
            </a:pPr>
            <a:r>
              <a:rPr lang="ro-RO" b="1" dirty="0">
                <a:solidFill>
                  <a:srgbClr val="002060"/>
                </a:solidFill>
              </a:rPr>
              <a:t> Calcularea costurilor pe parcursul ciclului de viață  </a:t>
            </a:r>
          </a:p>
          <a:p>
            <a:pPr marL="230400" algn="just">
              <a:spcBef>
                <a:spcPts val="1000"/>
              </a:spcBef>
            </a:pPr>
            <a:r>
              <a:rPr lang="ro-RO" dirty="0">
                <a:solidFill>
                  <a:srgbClr val="002060"/>
                </a:solidFill>
              </a:rPr>
              <a:t>Calcularea costurilor pe parcursul ciclului de viață acoperă, în măsura în care sunt relevante, toate sau o parte din următoarele costuri pe parcursul ciclului de viață al unui bun, serviciu sau al unei lucrări:</a:t>
            </a:r>
          </a:p>
          <a:p>
            <a:pPr marL="230400" indent="-342900" algn="just">
              <a:spcBef>
                <a:spcPts val="1000"/>
              </a:spcBef>
              <a:buAutoNum type="alphaLcParenR"/>
            </a:pPr>
            <a:r>
              <a:rPr lang="ro-RO" dirty="0">
                <a:solidFill>
                  <a:srgbClr val="002060"/>
                </a:solidFill>
              </a:rPr>
              <a:t>costuri suportate de entitatea contractantă sau de alți utilizatori, cum ar fi costuri legate de achiziție, costuri de utilizare, precum consumul de energie și de alte resurse, costuri de întreținere, costuri de la sfârșitul ciclului de viață, precum costurile de colectare și reciclare;</a:t>
            </a:r>
          </a:p>
          <a:p>
            <a:pPr marL="230400" indent="-342900" algn="just">
              <a:spcBef>
                <a:spcPts val="1000"/>
              </a:spcBef>
              <a:buAutoNum type="alphaLcParenR"/>
            </a:pPr>
            <a:r>
              <a:rPr lang="ro-RO" dirty="0">
                <a:solidFill>
                  <a:srgbClr val="002060"/>
                </a:solidFill>
              </a:rPr>
              <a:t>costuri determinate de efectele externe asupra mediului în legătură cu bunul, serviciul sau lucrarea pe parcursul ciclului de viață, cu condiția ca valoarea pecuniară a acestora să fie determinată și verificată. Aceste costuri pot să includă costul emisiilor de gaze cu efect de seră și al altor emisii poluante și alte costuri de atenuare a efectelor schimbărilor climatice.</a:t>
            </a:r>
          </a:p>
          <a:p>
            <a:pPr algn="just"/>
            <a:endParaRPr lang="ro-RO" dirty="0">
              <a:solidFill>
                <a:srgbClr val="002060"/>
              </a:solidFill>
            </a:endParaRP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61878" y="2580968"/>
            <a:ext cx="2161552" cy="2161552"/>
          </a:xfrm>
          <a:prstGeom prst="rect">
            <a:avLst/>
          </a:prstGeom>
        </p:spPr>
      </p:pic>
    </p:spTree>
    <p:extLst>
      <p:ext uri="{BB962C8B-B14F-4D97-AF65-F5344CB8AC3E}">
        <p14:creationId xmlns:p14="http://schemas.microsoft.com/office/powerpoint/2010/main" val="24283894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5194"/>
            <a:ext cx="12192000" cy="763929"/>
          </a:xfrm>
        </p:spPr>
        <p:txBody>
          <a:bodyPr>
            <a:normAutofit/>
          </a:bodyPr>
          <a:lstStyle/>
          <a:p>
            <a:pPr>
              <a:lnSpc>
                <a:spcPct val="100000"/>
              </a:lnSpc>
              <a:spcBef>
                <a:spcPts val="0"/>
              </a:spcBef>
            </a:pPr>
            <a:r>
              <a:rPr lang="ro-RO" sz="3600" b="1" dirty="0">
                <a:solidFill>
                  <a:srgbClr val="0070C0"/>
                </a:solidFill>
                <a:latin typeface="Calibri" pitchFamily="34" charset="0"/>
              </a:rPr>
              <a:t>Documentația de atribuire</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graphicFrame>
        <p:nvGraphicFramePr>
          <p:cNvPr id="4" name="Схема 3"/>
          <p:cNvGraphicFramePr/>
          <p:nvPr/>
        </p:nvGraphicFramePr>
        <p:xfrm>
          <a:off x="452245" y="949124"/>
          <a:ext cx="10886315" cy="59088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078275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lnSpc>
                <a:spcPct val="100000"/>
              </a:lnSpc>
            </a:pPr>
            <a:r>
              <a:rPr lang="x-none" sz="3600" dirty="0">
                <a:latin typeface="+mn-lt"/>
              </a:rPr>
              <a:t>Documentația de atribuire</a:t>
            </a:r>
            <a:endParaRPr lang="ro-RO" sz="3600" dirty="0">
              <a:latin typeface="+mn-lt"/>
            </a:endParaRPr>
          </a:p>
        </p:txBody>
      </p:sp>
      <p:sp>
        <p:nvSpPr>
          <p:cNvPr id="6" name="Объект 5"/>
          <p:cNvSpPr>
            <a:spLocks noGrp="1"/>
          </p:cNvSpPr>
          <p:nvPr>
            <p:ph idx="1"/>
          </p:nvPr>
        </p:nvSpPr>
        <p:spPr>
          <a:xfrm>
            <a:off x="1388962" y="1825625"/>
            <a:ext cx="9630137" cy="3869119"/>
          </a:xfrm>
        </p:spPr>
        <p:txBody>
          <a:bodyPr>
            <a:normAutofit/>
          </a:bodyPr>
          <a:lstStyle/>
          <a:p>
            <a:pPr lvl="0" algn="just">
              <a:lnSpc>
                <a:spcPct val="100000"/>
              </a:lnSpc>
            </a:pPr>
            <a:r>
              <a:rPr lang="it-IT" sz="1800" dirty="0"/>
              <a:t>Documentația de atribuire este un set de documente atașat la inițierea procedurii de achiziție sectorială, după cum urmează:</a:t>
            </a:r>
            <a:endParaRPr lang="ru-RU" sz="1800" dirty="0"/>
          </a:p>
          <a:p>
            <a:pPr lvl="0" algn="just">
              <a:lnSpc>
                <a:spcPct val="100000"/>
              </a:lnSpc>
              <a:buFont typeface="Wingdings" panose="05000000000000000000" pitchFamily="2" charset="2"/>
              <a:buChar char="Ø"/>
            </a:pPr>
            <a:r>
              <a:rPr lang="it-IT" sz="1800" dirty="0"/>
              <a:t>anunțul de participare/invitația de participare;</a:t>
            </a:r>
            <a:endParaRPr lang="ru-RU" sz="1800" dirty="0"/>
          </a:p>
          <a:p>
            <a:pPr lvl="0" algn="just">
              <a:lnSpc>
                <a:spcPct val="100000"/>
              </a:lnSpc>
              <a:buFont typeface="Wingdings" panose="05000000000000000000" pitchFamily="2" charset="2"/>
              <a:buChar char="Ø"/>
            </a:pPr>
            <a:r>
              <a:rPr lang="it-IT" sz="1800" dirty="0"/>
              <a:t>lista formularelor, certificatelor solicitate privind corespunderea cu: criteriile de selecție calitative, datele de calificare a operatorilor economici, capacitatea economică și financiară;</a:t>
            </a:r>
            <a:endParaRPr lang="ru-RU" sz="1800" dirty="0"/>
          </a:p>
          <a:p>
            <a:pPr lvl="0" algn="just">
              <a:lnSpc>
                <a:spcPct val="100000"/>
              </a:lnSpc>
              <a:buFont typeface="Wingdings" panose="05000000000000000000" pitchFamily="2" charset="2"/>
              <a:buChar char="Ø"/>
            </a:pPr>
            <a:r>
              <a:rPr lang="it-IT" sz="1800" dirty="0"/>
              <a:t>formularul privind declarația pe proprie răspundere a operatorului economic privind corespunderea cu cerințele de calificare și de selecție;</a:t>
            </a:r>
            <a:endParaRPr lang="ru-RU" sz="1800" dirty="0"/>
          </a:p>
          <a:p>
            <a:pPr lvl="0" algn="just">
              <a:lnSpc>
                <a:spcPct val="100000"/>
              </a:lnSpc>
              <a:buFont typeface="Wingdings" panose="05000000000000000000" pitchFamily="2" charset="2"/>
              <a:buChar char="Ø"/>
            </a:pPr>
            <a:r>
              <a:rPr lang="it-IT" sz="1800" dirty="0"/>
              <a:t>caietul de sarcini; </a:t>
            </a:r>
            <a:endParaRPr lang="ru-RU" sz="1800" dirty="0"/>
          </a:p>
          <a:p>
            <a:pPr lvl="0" algn="just">
              <a:lnSpc>
                <a:spcPct val="100000"/>
              </a:lnSpc>
              <a:buFont typeface="Wingdings" panose="05000000000000000000" pitchFamily="2" charset="2"/>
              <a:buChar char="Ø"/>
            </a:pPr>
            <a:r>
              <a:rPr lang="it-IT" sz="1800" dirty="0"/>
              <a:t>alte documente relevante procedurii de atribuire.</a:t>
            </a:r>
            <a:endParaRPr lang="ru-RU" sz="1800" dirty="0"/>
          </a:p>
          <a:p>
            <a:pPr marL="0" indent="0" algn="just">
              <a:buNone/>
            </a:pPr>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02730691"/>
      </p:ext>
    </p:extLst>
  </p:cSld>
  <p:clrMapOvr>
    <a:overrideClrMapping bg1="lt1" tx1="dk1" bg2="lt2" tx2="dk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x-none" sz="3600" dirty="0">
                <a:latin typeface="+mn-lt"/>
              </a:rPr>
              <a:t>Documentația de atribuire</a:t>
            </a:r>
            <a:endParaRPr lang="ro-RO" sz="3600" dirty="0">
              <a:latin typeface="+mn-lt"/>
            </a:endParaRPr>
          </a:p>
        </p:txBody>
      </p:sp>
      <p:sp>
        <p:nvSpPr>
          <p:cNvPr id="6" name="Объект 5"/>
          <p:cNvSpPr>
            <a:spLocks noGrp="1"/>
          </p:cNvSpPr>
          <p:nvPr>
            <p:ph idx="1"/>
          </p:nvPr>
        </p:nvSpPr>
        <p:spPr>
          <a:xfrm>
            <a:off x="1180618" y="1825625"/>
            <a:ext cx="9769033" cy="3892269"/>
          </a:xfrm>
        </p:spPr>
        <p:txBody>
          <a:bodyPr>
            <a:normAutofit/>
          </a:bodyPr>
          <a:lstStyle/>
          <a:p>
            <a:pPr lvl="0" algn="just">
              <a:lnSpc>
                <a:spcPct val="100000"/>
              </a:lnSpc>
            </a:pPr>
            <a:r>
              <a:rPr lang="it-IT" sz="1800" dirty="0"/>
              <a:t>Modelul formularului privind declarația pe proprie răspundere a operatorului economic privind corespunderea cu cerințele de calificare și de selecție este elaborat de către entitatea contractantă pentru fiecare procedură de atribuire în parte.</a:t>
            </a:r>
            <a:endParaRPr lang="ru-RU" sz="1800" dirty="0"/>
          </a:p>
          <a:p>
            <a:pPr lvl="0" algn="just">
              <a:lnSpc>
                <a:spcPct val="100000"/>
              </a:lnSpc>
            </a:pPr>
            <a:r>
              <a:rPr lang="it-IT" sz="1800" dirty="0"/>
              <a:t>Entitatea contractantă poate utiliza ca suport anexele din Documentațiile standard pentru realizarea achizițiilor publice, aprobate de către Ministerul Finanțelor. Entitatea contractantă poate modifica anexele din Documentațiile standard pentru realizarea achizițiilor publice în dependență de complexitatea procedurii de atribuire și de necesitățile entității.</a:t>
            </a:r>
            <a:endParaRPr lang="ru-RU" sz="1800" dirty="0"/>
          </a:p>
          <a:p>
            <a:pPr lvl="0" algn="just">
              <a:lnSpc>
                <a:spcPct val="100000"/>
              </a:lnSpc>
            </a:pPr>
            <a:r>
              <a:rPr lang="it-IT" sz="1800" dirty="0"/>
              <a:t>Responsabilitatea de elaborare a documentației de atribuire, care conține orice cerință, criteriu, regulă și alte informații necesare pentru a asigura ofertantului/candidatului o informare completă, corectă și explicită cu privire la modul de aplicare a procedurii de atribuire, îi revine grupului de lucru prin care își exercită atribuțiile entitatea contractantă.</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4740362"/>
      </p:ext>
    </p:extLst>
  </p:cSld>
  <p:clrMapOvr>
    <a:overrideClrMapping bg1="lt1" tx1="dk1" bg2="lt2" tx2="dk2" accent1="accent1" accent2="accent2" accent3="accent3" accent4="accent4" accent5="accent5" accent6="accent6" hlink="hlink" folHlink="folHlink"/>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x-none" sz="3600" dirty="0">
                <a:latin typeface="+mn-lt"/>
              </a:rPr>
              <a:t>Documentația de atribuire</a:t>
            </a:r>
            <a:endParaRPr lang="ro-RO" sz="3600" dirty="0">
              <a:latin typeface="+mn-lt"/>
            </a:endParaRPr>
          </a:p>
        </p:txBody>
      </p:sp>
      <p:sp>
        <p:nvSpPr>
          <p:cNvPr id="6" name="Объект 5"/>
          <p:cNvSpPr>
            <a:spLocks noGrp="1"/>
          </p:cNvSpPr>
          <p:nvPr>
            <p:ph idx="1"/>
          </p:nvPr>
        </p:nvSpPr>
        <p:spPr>
          <a:xfrm>
            <a:off x="1435260" y="1825625"/>
            <a:ext cx="9572263" cy="4089038"/>
          </a:xfrm>
        </p:spPr>
        <p:txBody>
          <a:bodyPr>
            <a:normAutofit/>
          </a:bodyPr>
          <a:lstStyle/>
          <a:p>
            <a:pPr marL="230400" indent="-285750" algn="just">
              <a:lnSpc>
                <a:spcPct val="100000"/>
              </a:lnSpc>
            </a:pPr>
            <a:r>
              <a:rPr lang="ro-RO" sz="1800" dirty="0"/>
              <a:t>Documentația de atribuire este documentația care cuprinde toate informațiile legate de obiectul contractului de achiziții </a:t>
            </a:r>
            <a:r>
              <a:rPr lang="x-none" sz="1800"/>
              <a:t>sectorial</a:t>
            </a:r>
            <a:r>
              <a:rPr lang="ro-RO" sz="1800" dirty="0"/>
              <a:t>e și de procedura de atribuire al acestuia, inclusiv caietul de sarcini sau, după caz, documentația descriptivă.</a:t>
            </a:r>
            <a:endParaRPr lang="ru-RU" sz="1800" dirty="0"/>
          </a:p>
          <a:p>
            <a:pPr marL="230400" indent="-285750" algn="just">
              <a:lnSpc>
                <a:spcPct val="100000"/>
              </a:lnSpc>
            </a:pPr>
            <a:r>
              <a:rPr lang="ro-RO" sz="1800" dirty="0"/>
              <a:t>Caietul de sarcini este parte integrantă din documentația de atribuire și constituie ansamblul cerințelor în baza cărora se elaborează oferta tehnică de către fiecare ofertant. </a:t>
            </a:r>
            <a:endParaRPr lang="ru-RU" sz="1800" dirty="0"/>
          </a:p>
          <a:p>
            <a:pPr marL="230400" indent="-285750" algn="just">
              <a:lnSpc>
                <a:spcPct val="100000"/>
              </a:lnSpc>
            </a:pPr>
            <a:r>
              <a:rPr lang="it-IT" sz="1800" dirty="0"/>
              <a:t>Caietul de sarcini conține, în mod obligatoriu, specificații tehnice care sunt elaborate conform art. 52 al Legii nr. 74/2020 și reprezintă o descriere exactă și completă a obiectului achiziției, astfel încât fiecare cerință și criteriu, stabilite de către entitatea contractantă, să </a:t>
            </a:r>
            <a:r>
              <a:rPr lang="it-IT" sz="1800" dirty="0" err="1"/>
              <a:t>fie</a:t>
            </a:r>
            <a:r>
              <a:rPr lang="it-IT" sz="1800" dirty="0"/>
              <a:t> </a:t>
            </a:r>
            <a:r>
              <a:rPr lang="it-IT" sz="1800" dirty="0" err="1"/>
              <a:t>îndeplinite</a:t>
            </a:r>
            <a:r>
              <a:rPr lang="ro-RO" sz="1800" dirty="0"/>
              <a:t>.</a:t>
            </a:r>
            <a:endParaRPr lang="ru-RU" sz="1800" dirty="0"/>
          </a:p>
          <a:p>
            <a:pPr marL="230400" indent="-285750" algn="just">
              <a:lnSpc>
                <a:spcPct val="100000"/>
              </a:lnSpc>
            </a:pPr>
            <a:r>
              <a:rPr lang="ro-RO" sz="1800" dirty="0"/>
              <a:t>Specificațiile tehnice  reprezintă ansamblul indicațiilor tehnice cuprinse, în special, în caietele de sarcini, care definesc caracteristicile solicitate pentru un material, pentru un produs sau pentru un bun și care permit caracterizarea acestora astfel încât să corespundă utilizării urmărite de entitatea contractantă. </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97025677"/>
      </p:ext>
    </p:extLst>
  </p:cSld>
  <p:clrMapOvr>
    <a:overrideClrMapping bg1="lt1" tx1="dk1" bg2="lt2" tx2="dk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23837"/>
          </a:xfrm>
        </p:spPr>
        <p:txBody>
          <a:bodyPr>
            <a:normAutofit/>
          </a:bodyPr>
          <a:lstStyle/>
          <a:p>
            <a:pPr algn="ctr"/>
            <a:r>
              <a:rPr lang="x-none" sz="3600" dirty="0">
                <a:latin typeface="+mn-lt"/>
              </a:rPr>
              <a:t>Documentația de atribuire</a:t>
            </a:r>
            <a:endParaRPr lang="ro-RO" sz="3600" dirty="0">
              <a:latin typeface="+mn-lt"/>
            </a:endParaRPr>
          </a:p>
        </p:txBody>
      </p:sp>
      <p:sp>
        <p:nvSpPr>
          <p:cNvPr id="6" name="Объект 5"/>
          <p:cNvSpPr>
            <a:spLocks noGrp="1"/>
          </p:cNvSpPr>
          <p:nvPr>
            <p:ph idx="1"/>
          </p:nvPr>
        </p:nvSpPr>
        <p:spPr>
          <a:xfrm>
            <a:off x="1527858" y="1825625"/>
            <a:ext cx="9549113" cy="3406132"/>
          </a:xfrm>
        </p:spPr>
        <p:txBody>
          <a:bodyPr>
            <a:normAutofit/>
          </a:bodyPr>
          <a:lstStyle/>
          <a:p>
            <a:pPr marL="230400" indent="-285750" algn="just">
              <a:lnSpc>
                <a:spcPct val="100000"/>
              </a:lnSpc>
            </a:pPr>
            <a:r>
              <a:rPr lang="ro-RO" sz="1800" dirty="0"/>
              <a:t>Specificațiile tehnice nu vor face referință la o anumită marcă comercială sau la un anumit agent economic, la un brevet, o schiță sau un tip de bunuri, de lucrări și de servicii, nu vor indica o origine concretă, un producător sau un operator economic concret. În cazul în care nu există un mod suficient de exact de expunere a cerințelor față de achiziție, iar o astfel de referință este inevitabilă, caracteristicile vor include cuvintele „sau echivalentul”. </a:t>
            </a:r>
            <a:endParaRPr lang="ru-RU" sz="1800" dirty="0"/>
          </a:p>
          <a:p>
            <a:pPr marL="230400" indent="-285750" algn="just">
              <a:lnSpc>
                <a:spcPct val="100000"/>
              </a:lnSpc>
            </a:pPr>
            <a:r>
              <a:rPr lang="ro-RO" sz="1800" dirty="0"/>
              <a:t>Specificațiile tehnice se vor baza pe standardele naționale și internaționale, pe reglementările tehnice și normativele naționale, după caz.</a:t>
            </a:r>
          </a:p>
          <a:p>
            <a:pPr marL="230400" indent="-285750" algn="just">
              <a:lnSpc>
                <a:spcPct val="100000"/>
              </a:lnSpc>
            </a:pPr>
            <a:r>
              <a:rPr lang="it-IT" sz="1800" dirty="0"/>
              <a:t>În cazul solicitării în specificațiile tehnice, în criteriile de atribuire sau în condițiile de </a:t>
            </a:r>
            <a:r>
              <a:rPr lang="it-IT" sz="1800" dirty="0" err="1"/>
              <a:t>executare</a:t>
            </a:r>
            <a:r>
              <a:rPr lang="it-IT" sz="1800" dirty="0"/>
              <a:t> a</a:t>
            </a:r>
            <a:r>
              <a:rPr lang="ro-RO" sz="1800" dirty="0"/>
              <a:t>l</a:t>
            </a:r>
            <a:r>
              <a:rPr lang="it-IT" sz="1800" dirty="0"/>
              <a:t> contractului, o etichetă specifică drept dovadă că bunurile, lucrările sau serviciile corespund cerințelor solicitate, </a:t>
            </a:r>
            <a:r>
              <a:rPr lang="x-none" sz="1800" dirty="0"/>
              <a:t>se vor </a:t>
            </a:r>
            <a:r>
              <a:rPr lang="it-IT" sz="1800" dirty="0"/>
              <a:t>respect</a:t>
            </a:r>
            <a:r>
              <a:rPr lang="x-none" sz="1800" dirty="0"/>
              <a:t>a </a:t>
            </a:r>
            <a:r>
              <a:rPr lang="it-IT" sz="1800" dirty="0"/>
              <a:t>prevederile art. 53 din Legea </a:t>
            </a:r>
            <a:r>
              <a:rPr lang="it-IT" sz="1800" dirty="0" err="1"/>
              <a:t>nr</a:t>
            </a:r>
            <a:r>
              <a:rPr lang="it-IT" sz="1800" dirty="0"/>
              <a:t>.</a:t>
            </a:r>
            <a:r>
              <a:rPr lang="ro-RO" sz="1800" dirty="0"/>
              <a:t> </a:t>
            </a:r>
            <a:r>
              <a:rPr lang="it-IT" sz="1800" dirty="0"/>
              <a:t>74/2020</a:t>
            </a:r>
            <a:r>
              <a:rPr lang="ro-RO"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51869625"/>
      </p:ext>
    </p:extLst>
  </p:cSld>
  <p:clrMapOvr>
    <a:overrideClrMapping bg1="lt1" tx1="dk1" bg2="lt2" tx2="dk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74308"/>
          </a:xfrm>
        </p:spPr>
        <p:txBody>
          <a:bodyPr>
            <a:normAutofit/>
          </a:bodyPr>
          <a:lstStyle/>
          <a:p>
            <a:pPr algn="ctr"/>
            <a:r>
              <a:rPr lang="ro-RO" sz="3600" b="1" dirty="0">
                <a:solidFill>
                  <a:srgbClr val="0070C0"/>
                </a:solidFill>
                <a:latin typeface="Calibri" pitchFamily="34" charset="0"/>
              </a:rPr>
              <a:t>CERINȚELE PRIVIND PROCEDURA </a:t>
            </a:r>
            <a:br>
              <a:rPr lang="ro-RO" sz="3600" b="1" dirty="0">
                <a:solidFill>
                  <a:srgbClr val="0070C0"/>
                </a:solidFill>
                <a:latin typeface="Calibri" pitchFamily="34" charset="0"/>
              </a:rPr>
            </a:br>
            <a:r>
              <a:rPr lang="ro-RO" sz="3600" b="1" dirty="0">
                <a:solidFill>
                  <a:srgbClr val="0070C0"/>
                </a:solidFill>
                <a:latin typeface="Calibri" pitchFamily="34" charset="0"/>
              </a:rPr>
              <a:t>DE ACHIZIȚIE SECTORIALĂ</a:t>
            </a:r>
            <a:endParaRPr lang="ro-RO" sz="3600" dirty="0"/>
          </a:p>
        </p:txBody>
      </p:sp>
      <p:sp>
        <p:nvSpPr>
          <p:cNvPr id="6" name="Объект 5"/>
          <p:cNvSpPr>
            <a:spLocks noGrp="1"/>
          </p:cNvSpPr>
          <p:nvPr>
            <p:ph idx="1"/>
          </p:nvPr>
        </p:nvSpPr>
        <p:spPr>
          <a:xfrm>
            <a:off x="1157468" y="1825625"/>
            <a:ext cx="9780608" cy="3556603"/>
          </a:xfrm>
        </p:spPr>
        <p:txBody>
          <a:bodyPr>
            <a:normAutofit/>
          </a:bodyPr>
          <a:lstStyle/>
          <a:p>
            <a:pPr algn="just">
              <a:lnSpc>
                <a:spcPct val="100000"/>
              </a:lnSpc>
            </a:pPr>
            <a:r>
              <a:rPr lang="it-IT" sz="1800" dirty="0"/>
              <a:t>Între entitatea contractantă și operatorii economici toate comunicările și schimburile de informații, în special depunerea electronică sunt efectuate în conformitate cu prevederile art. 32 al Legii nr. 74/2020.</a:t>
            </a:r>
          </a:p>
          <a:p>
            <a:pPr algn="just">
              <a:lnSpc>
                <a:spcPct val="100000"/>
              </a:lnSpc>
            </a:pPr>
            <a:r>
              <a:rPr lang="it-IT" sz="1800" dirty="0"/>
              <a:t>Procedurile de licitație deschisă, licitație restrânsă, negocierea cu publicarea prealabilă a unui anunț de participare, dialogul competitiv, parteneriatul pentru inovare, concursul de soluții și după caz achiziția serviciilor sociale și a altor servicii specifice se inițiază prin publicarea unui anunț de participare, în conformitate cu art. </a:t>
            </a:r>
            <a:r>
              <a:rPr lang="ro-MD" sz="1800" dirty="0"/>
              <a:t>60</a:t>
            </a:r>
            <a:r>
              <a:rPr lang="it-IT" sz="1800" dirty="0"/>
              <a:t> din Legea nr. 74/2020.</a:t>
            </a:r>
          </a:p>
          <a:p>
            <a:pPr algn="just">
              <a:lnSpc>
                <a:spcPct val="100000"/>
              </a:lnSpc>
            </a:pPr>
            <a:r>
              <a:rPr lang="it-IT" sz="1800" dirty="0"/>
              <a:t>În cadrul procedurilor de licitație restrânsă, de negociere cu publicarea prealabilă a unui anunț de participare, de dialog competitiv, de parteneriat pentru inovare, entitatea contractantă invită, simultan și în scris, candidații selectați să își depună ofertele, să ia parte la dialog sau să negocieze prin transmiterea invitației de participare, cu respectarea prevederilor art. 63 al Legii nr. 74/2020.</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74141639"/>
      </p:ext>
    </p:extLst>
  </p:cSld>
  <p:clrMapOvr>
    <a:overrideClrMapping bg1="lt1" tx1="dk1" bg2="lt2" tx2="dk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CERINȚELE PRIVIND PROCEDURA </a:t>
            </a:r>
            <a:br>
              <a:rPr lang="ro-RO" sz="3600" b="1" dirty="0">
                <a:solidFill>
                  <a:srgbClr val="0070C0"/>
                </a:solidFill>
                <a:latin typeface="Calibri" pitchFamily="34" charset="0"/>
              </a:rPr>
            </a:br>
            <a:r>
              <a:rPr lang="ro-RO" sz="3600" b="1" dirty="0">
                <a:solidFill>
                  <a:srgbClr val="0070C0"/>
                </a:solidFill>
                <a:latin typeface="Calibri" pitchFamily="34" charset="0"/>
              </a:rPr>
              <a:t>DE ACHIZIȚIE SECTORIALĂ</a:t>
            </a:r>
            <a:endParaRPr lang="ro-RO" sz="3600" dirty="0"/>
          </a:p>
        </p:txBody>
      </p:sp>
      <p:sp>
        <p:nvSpPr>
          <p:cNvPr id="6" name="Объект 5"/>
          <p:cNvSpPr>
            <a:spLocks noGrp="1"/>
          </p:cNvSpPr>
          <p:nvPr>
            <p:ph idx="1"/>
          </p:nvPr>
        </p:nvSpPr>
        <p:spPr/>
        <p:txBody>
          <a:bodyPr>
            <a:normAutofit/>
          </a:bodyPr>
          <a:lstStyle/>
          <a:p>
            <a:pPr algn="just">
              <a:lnSpc>
                <a:spcPct val="100000"/>
              </a:lnSpc>
            </a:pPr>
            <a:r>
              <a:rPr lang="it-IT" sz="1800" dirty="0"/>
              <a:t>Operatorii economici elaborează și depun ofertele în conformitate cu prevederile art. 55 din Legea nr. 74/2020. Înainte de expirarea termenului de depunere a ofertelor operatorul economic are dreptul să retragă oferta și garanția pentru ofertă, dacă a fost solicitată. Entitatea contractantă descrie clar în documentația de atribuire regulile privind depunerea ofertei.</a:t>
            </a:r>
          </a:p>
          <a:p>
            <a:pPr algn="just">
              <a:lnSpc>
                <a:spcPct val="100000"/>
              </a:lnSpc>
            </a:pPr>
            <a:r>
              <a:rPr lang="it-IT" sz="1800" dirty="0"/>
              <a:t>Operatorii economici depun ofertele în valută naţională. Entitatea contractantă poate accepta depunerea ofertelor în valută străină în conformitate cu prevederile legislaţiei. La evaluare, ofertele depuse în valută străină se recalculează în valuta naţională, reieşind din cursul oficial de schimb stabilit de către Banca Naţională a Moldovei, la ziua deschiderii ofertelor.</a:t>
            </a:r>
          </a:p>
          <a:p>
            <a:pPr algn="just">
              <a:lnSpc>
                <a:spcPct val="100000"/>
              </a:lnSpc>
            </a:pPr>
            <a:r>
              <a:rPr lang="it-IT" sz="1800" dirty="0"/>
              <a:t>Pentru a fi protejat de riscul unui eventual comportament necorespunzător al operatorului economic, pe întreaga </a:t>
            </a:r>
            <a:r>
              <a:rPr lang="it-IT" sz="1800" dirty="0" err="1"/>
              <a:t>perioadă</a:t>
            </a:r>
            <a:r>
              <a:rPr lang="it-IT" sz="1800" dirty="0"/>
              <a:t> a</a:t>
            </a:r>
            <a:r>
              <a:rPr lang="ro-RO" sz="1800" dirty="0"/>
              <a:t>l</a:t>
            </a:r>
            <a:r>
              <a:rPr lang="it-IT" sz="1800" dirty="0"/>
              <a:t> procesului de achiziție până la încheierea contractului de achiziție, entitatea contractantă poate solicita operatorilor economici să depună o garanție pentru ofertă. În cazul în care entitatea contractantă stabilește depunerea unei garanții pentru ofertă, aceasta trebuie să fie egală pentru toți operatorii economici.</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33949437"/>
      </p:ext>
    </p:extLst>
  </p:cSld>
  <p:clrMapOvr>
    <a:overrideClrMapping bg1="lt1" tx1="dk1" bg2="lt2" tx2="dk2" accent1="accent1" accent2="accent2" accent3="accent3" accent4="accent4" accent5="accent5" accent6="accent6" hlink="hlink" folHlink="folHlink"/>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97457"/>
          </a:xfrm>
        </p:spPr>
        <p:txBody>
          <a:bodyPr>
            <a:normAutofit/>
          </a:bodyPr>
          <a:lstStyle/>
          <a:p>
            <a:pPr algn="ctr"/>
            <a:r>
              <a:rPr lang="ro-RO" sz="3600" b="1" dirty="0">
                <a:solidFill>
                  <a:srgbClr val="0070C0"/>
                </a:solidFill>
                <a:latin typeface="Calibri" pitchFamily="34" charset="0"/>
              </a:rPr>
              <a:t>CERINȚELE PRIVIND PROCEDURA </a:t>
            </a:r>
            <a:br>
              <a:rPr lang="ro-RO" sz="3600" b="1" dirty="0">
                <a:solidFill>
                  <a:srgbClr val="0070C0"/>
                </a:solidFill>
                <a:latin typeface="Calibri" pitchFamily="34" charset="0"/>
              </a:rPr>
            </a:br>
            <a:r>
              <a:rPr lang="ro-RO" sz="3600" b="1" dirty="0">
                <a:solidFill>
                  <a:srgbClr val="0070C0"/>
                </a:solidFill>
                <a:latin typeface="Calibri" pitchFamily="34" charset="0"/>
              </a:rPr>
              <a:t>DE ACHIZIȚIE SECTORIALĂ</a:t>
            </a:r>
            <a:endParaRPr lang="ro-RO" sz="3600" dirty="0"/>
          </a:p>
        </p:txBody>
      </p:sp>
      <p:sp>
        <p:nvSpPr>
          <p:cNvPr id="6" name="Объект 5"/>
          <p:cNvSpPr>
            <a:spLocks noGrp="1"/>
          </p:cNvSpPr>
          <p:nvPr>
            <p:ph idx="1"/>
          </p:nvPr>
        </p:nvSpPr>
        <p:spPr>
          <a:xfrm>
            <a:off x="1331089" y="2010820"/>
            <a:ext cx="9595412" cy="3325109"/>
          </a:xfrm>
        </p:spPr>
        <p:txBody>
          <a:bodyPr>
            <a:normAutofit/>
          </a:bodyPr>
          <a:lstStyle/>
          <a:p>
            <a:pPr lvl="0" algn="just">
              <a:lnSpc>
                <a:spcPct val="100000"/>
              </a:lnSpc>
            </a:pPr>
            <a:r>
              <a:rPr lang="it-IT" sz="1800" dirty="0"/>
              <a:t>Entitatea contractantă are dreptul să ceară ofertantului să prezinte, la încheierea contractului, garanția de bună execuție a acestuia. Garanția de bună execuție se returnează de către entitatea contractantă la momentul executării integrale al contractului de achiziții sectoriale. Entitatea contractantă indică în documentația de atribuire cerințele față de emitent, forma, cuantumul și alte condiții de bază a garanției de bună execuție al contractului. Înainte de a depune garanţia de bună execuţie al contractului, ofertantul poate cere entității contractante să confirme admisibilitatea unui emitent propus a garanţiei sau a unei părţi care o confirmă. Entitatea contractantă trebuie să reacţioneze imediat la un astfel de demers.</a:t>
            </a:r>
            <a:endParaRPr lang="ru-RU" sz="1800" dirty="0"/>
          </a:p>
          <a:p>
            <a:pPr marL="0" indent="0" algn="just">
              <a:buNone/>
            </a:pPr>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95339005"/>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1494"/>
            <a:ext cx="12192000" cy="947794"/>
          </a:xfrm>
        </p:spPr>
        <p:txBody>
          <a:bodyPr>
            <a:normAutofit/>
          </a:bodyPr>
          <a:lstStyle/>
          <a:p>
            <a:pPr>
              <a:lnSpc>
                <a:spcPct val="100000"/>
              </a:lnSpc>
              <a:spcBef>
                <a:spcPts val="0"/>
              </a:spcBef>
            </a:pPr>
            <a:r>
              <a:rPr lang="ro-RO" sz="3600" b="1" dirty="0">
                <a:solidFill>
                  <a:srgbClr val="0070C0"/>
                </a:solidFill>
                <a:latin typeface="Calibri" pitchFamily="34" charset="0"/>
              </a:rPr>
              <a:t>DOMENIUL DE APLICARE AL LEGII</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294968" y="1946787"/>
            <a:ext cx="7875638" cy="3247043"/>
          </a:xfrm>
          <a:prstGeom prst="rect">
            <a:avLst/>
          </a:prstGeom>
          <a:noFill/>
        </p:spPr>
        <p:txBody>
          <a:bodyPr wrap="square" rtlCol="0">
            <a:spAutoFit/>
          </a:bodyPr>
          <a:lstStyle/>
          <a:p>
            <a:pPr marL="230400" algn="just">
              <a:spcBef>
                <a:spcPts val="1000"/>
              </a:spcBef>
            </a:pPr>
            <a:r>
              <a:rPr lang="ro-RO" dirty="0">
                <a:solidFill>
                  <a:srgbClr val="002060"/>
                </a:solidFill>
              </a:rPr>
              <a:t>Legea nr.74/2020 se aplică asupra contractelor de achiziții de bunuri, de lucrări sau de servicii în sectoarele energeticii, apei, transporturilor și serviciilor poștale a căror valoare estimată, fără taxa pe valoarea adăugată, este egală cu sau mai mare decât următoarele praguri:</a:t>
            </a:r>
          </a:p>
          <a:p>
            <a:pPr marL="230400" algn="just">
              <a:spcBef>
                <a:spcPts val="1000"/>
              </a:spcBef>
            </a:pPr>
            <a:r>
              <a:rPr lang="ro-RO" dirty="0">
                <a:solidFill>
                  <a:srgbClr val="002060"/>
                </a:solidFill>
              </a:rPr>
              <a:t>a) pentru contractele de achiziții de bunuri și de servicii, precum și pentru concursurile de soluții – </a:t>
            </a:r>
            <a:r>
              <a:rPr lang="ro-RO" b="1" dirty="0">
                <a:solidFill>
                  <a:srgbClr val="002060"/>
                </a:solidFill>
              </a:rPr>
              <a:t>800</a:t>
            </a:r>
            <a:r>
              <a:rPr lang="en-GB" b="1" dirty="0">
                <a:solidFill>
                  <a:srgbClr val="002060"/>
                </a:solidFill>
              </a:rPr>
              <a:t> </a:t>
            </a:r>
            <a:r>
              <a:rPr lang="ro-RO" b="1" dirty="0">
                <a:solidFill>
                  <a:srgbClr val="002060"/>
                </a:solidFill>
              </a:rPr>
              <a:t>000 de lei;</a:t>
            </a:r>
          </a:p>
          <a:p>
            <a:pPr marL="230400" algn="just">
              <a:spcBef>
                <a:spcPts val="1000"/>
              </a:spcBef>
            </a:pPr>
            <a:r>
              <a:rPr lang="ro-RO" dirty="0">
                <a:solidFill>
                  <a:srgbClr val="002060"/>
                </a:solidFill>
              </a:rPr>
              <a:t>b) pentru contractele de achiziții de lucrări  – </a:t>
            </a:r>
            <a:r>
              <a:rPr lang="ro-RO" b="1" dirty="0">
                <a:solidFill>
                  <a:srgbClr val="002060"/>
                </a:solidFill>
              </a:rPr>
              <a:t>2</a:t>
            </a:r>
            <a:r>
              <a:rPr lang="en-GB" b="1" dirty="0">
                <a:solidFill>
                  <a:srgbClr val="002060"/>
                </a:solidFill>
              </a:rPr>
              <a:t> </a:t>
            </a:r>
            <a:r>
              <a:rPr lang="ro-RO" b="1" dirty="0">
                <a:solidFill>
                  <a:srgbClr val="002060"/>
                </a:solidFill>
              </a:rPr>
              <a:t>000</a:t>
            </a:r>
            <a:r>
              <a:rPr lang="en-GB" b="1" dirty="0">
                <a:solidFill>
                  <a:srgbClr val="002060"/>
                </a:solidFill>
              </a:rPr>
              <a:t> </a:t>
            </a:r>
            <a:r>
              <a:rPr lang="ro-RO" b="1" dirty="0">
                <a:solidFill>
                  <a:srgbClr val="002060"/>
                </a:solidFill>
              </a:rPr>
              <a:t>000 de lei;</a:t>
            </a:r>
          </a:p>
          <a:p>
            <a:pPr marL="230400" algn="just">
              <a:spcBef>
                <a:spcPts val="1000"/>
              </a:spcBef>
            </a:pPr>
            <a:r>
              <a:rPr lang="ro-RO" dirty="0">
                <a:solidFill>
                  <a:srgbClr val="002060"/>
                </a:solidFill>
              </a:rPr>
              <a:t>c) pentru contractele de achiziții care au ca obiect servicii sociale și alte servicii specifice enumerate în anexa nr. 2 – </a:t>
            </a:r>
            <a:r>
              <a:rPr lang="ro-RO" b="1" dirty="0">
                <a:solidFill>
                  <a:srgbClr val="002060"/>
                </a:solidFill>
              </a:rPr>
              <a:t>1</a:t>
            </a:r>
            <a:r>
              <a:rPr lang="en-GB" b="1" dirty="0">
                <a:solidFill>
                  <a:srgbClr val="002060"/>
                </a:solidFill>
              </a:rPr>
              <a:t> </a:t>
            </a:r>
            <a:r>
              <a:rPr lang="ro-RO" b="1" dirty="0">
                <a:solidFill>
                  <a:srgbClr val="002060"/>
                </a:solidFill>
              </a:rPr>
              <a:t>000</a:t>
            </a:r>
            <a:r>
              <a:rPr lang="en-GB" b="1" dirty="0">
                <a:solidFill>
                  <a:srgbClr val="002060"/>
                </a:solidFill>
              </a:rPr>
              <a:t> </a:t>
            </a:r>
            <a:r>
              <a:rPr lang="ro-RO" b="1" dirty="0">
                <a:solidFill>
                  <a:srgbClr val="002060"/>
                </a:solidFill>
              </a:rPr>
              <a:t>000 de lei.</a:t>
            </a:r>
          </a:p>
          <a:p>
            <a:endParaRPr lang="ro-RO" dirty="0">
              <a:solidFill>
                <a:srgbClr val="002060"/>
              </a:solidFill>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0152" y="1585731"/>
            <a:ext cx="3773347" cy="3113591"/>
          </a:xfrm>
          <a:prstGeom prst="rect">
            <a:avLst/>
          </a:prstGeom>
        </p:spPr>
      </p:pic>
    </p:spTree>
    <p:extLst>
      <p:ext uri="{BB962C8B-B14F-4D97-AF65-F5344CB8AC3E}">
        <p14:creationId xmlns:p14="http://schemas.microsoft.com/office/powerpoint/2010/main" val="4879732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0941"/>
            <a:ext cx="12192000" cy="1006997"/>
          </a:xfrm>
        </p:spPr>
        <p:txBody>
          <a:bodyPr>
            <a:noAutofit/>
          </a:bodyPr>
          <a:lstStyle/>
          <a:p>
            <a:pPr>
              <a:lnSpc>
                <a:spcPct val="100000"/>
              </a:lnSpc>
              <a:spcBef>
                <a:spcPts val="0"/>
              </a:spcBef>
            </a:pPr>
            <a:r>
              <a:rPr lang="ro-RO" sz="3600" b="1" dirty="0">
                <a:solidFill>
                  <a:srgbClr val="0070C0"/>
                </a:solidFill>
                <a:latin typeface="Calibri" pitchFamily="34" charset="0"/>
              </a:rPr>
              <a:t>CERINȚELE PRIVIND PROCEDURA </a:t>
            </a:r>
            <a:br>
              <a:rPr lang="ro-RO" sz="3600" b="1" dirty="0">
                <a:solidFill>
                  <a:srgbClr val="0070C0"/>
                </a:solidFill>
                <a:latin typeface="Calibri" pitchFamily="34" charset="0"/>
              </a:rPr>
            </a:br>
            <a:r>
              <a:rPr lang="ro-RO" sz="3600" b="1" dirty="0">
                <a:solidFill>
                  <a:srgbClr val="0070C0"/>
                </a:solidFill>
                <a:latin typeface="Calibri" pitchFamily="34" charset="0"/>
              </a:rPr>
              <a:t>DE ACHIZIȚIE SECTORIALĂ</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35807" y="1575379"/>
            <a:ext cx="7681277" cy="4483279"/>
          </a:xfrm>
          <a:prstGeom prst="rect">
            <a:avLst/>
          </a:prstGeom>
          <a:noFill/>
        </p:spPr>
        <p:txBody>
          <a:bodyPr wrap="square" rtlCol="0">
            <a:spAutoFit/>
          </a:bodyPr>
          <a:lstStyle/>
          <a:p>
            <a:pPr marL="230400" algn="just">
              <a:spcBef>
                <a:spcPts val="1000"/>
              </a:spcBef>
            </a:pPr>
            <a:r>
              <a:rPr lang="ro-RO" b="1" dirty="0">
                <a:solidFill>
                  <a:srgbClr val="002060"/>
                </a:solidFill>
              </a:rPr>
              <a:t>Clarificări</a:t>
            </a:r>
          </a:p>
          <a:p>
            <a:pPr marL="230400" algn="just">
              <a:spcBef>
                <a:spcPts val="1000"/>
              </a:spcBef>
            </a:pPr>
            <a:r>
              <a:rPr lang="ro-RO" dirty="0">
                <a:solidFill>
                  <a:srgbClr val="002060"/>
                </a:solidFill>
              </a:rPr>
              <a:t>Orice operator economic interesat are dreptul de a solicita clarificări privind documentația de atribuire.</a:t>
            </a:r>
          </a:p>
          <a:p>
            <a:pPr marL="230400" algn="just">
              <a:spcBef>
                <a:spcPts val="1000"/>
              </a:spcBef>
            </a:pPr>
            <a:r>
              <a:rPr lang="ro-RO" dirty="0">
                <a:solidFill>
                  <a:srgbClr val="002060"/>
                </a:solidFill>
              </a:rPr>
              <a:t>Entitatea contractantă are obligația de a răspunde, în mod clar, complet și fără ambiguități, cât mai repede posibil, la orice solicitare de clarificare – în termen de </a:t>
            </a:r>
            <a:r>
              <a:rPr lang="ro-RO" b="1" dirty="0">
                <a:solidFill>
                  <a:srgbClr val="002060"/>
                </a:solidFill>
              </a:rPr>
              <a:t>3 zile lucrătoare de la primirea solicitării.</a:t>
            </a:r>
          </a:p>
          <a:p>
            <a:pPr marL="230400" algn="just">
              <a:spcBef>
                <a:spcPts val="1000"/>
              </a:spcBef>
            </a:pPr>
            <a:r>
              <a:rPr lang="ro-RO" dirty="0">
                <a:solidFill>
                  <a:srgbClr val="002060"/>
                </a:solidFill>
              </a:rPr>
              <a:t>În măsură în care clarificările sunt solicitate în timp util, răspunsurile entității contractante la aceste solicitări trebuie să fie transmise operatorilor economici care au depus cereri de participare </a:t>
            </a:r>
            <a:r>
              <a:rPr lang="ro-RO" b="1" dirty="0">
                <a:solidFill>
                  <a:srgbClr val="002060"/>
                </a:solidFill>
              </a:rPr>
              <a:t>nu mai târziu de 6 zile înainte de data-limită</a:t>
            </a:r>
            <a:r>
              <a:rPr lang="ro-RO" dirty="0">
                <a:solidFill>
                  <a:srgbClr val="002060"/>
                </a:solidFill>
              </a:rPr>
              <a:t> stabilită pentru depunerea ofertelor</a:t>
            </a:r>
            <a:r>
              <a:rPr lang="ro-RO" b="1" dirty="0">
                <a:solidFill>
                  <a:srgbClr val="002060"/>
                </a:solidFill>
              </a:rPr>
              <a:t>.</a:t>
            </a:r>
          </a:p>
          <a:p>
            <a:pPr marL="230400" algn="just">
              <a:spcBef>
                <a:spcPts val="1000"/>
              </a:spcBef>
            </a:pPr>
            <a:r>
              <a:rPr lang="ro-RO" dirty="0">
                <a:solidFill>
                  <a:srgbClr val="002060"/>
                </a:solidFill>
              </a:rPr>
              <a:t>În cazul în care operatorul economic nu a transmis solicitarea de clarificare în timp util, </a:t>
            </a:r>
            <a:r>
              <a:rPr lang="ro-RO" b="1" dirty="0">
                <a:solidFill>
                  <a:srgbClr val="002060"/>
                </a:solidFill>
              </a:rPr>
              <a:t>punând entitatea contractantă în imposibilitatea de a respecta termenii de mai sus,</a:t>
            </a:r>
            <a:r>
              <a:rPr lang="ro-RO" dirty="0">
                <a:solidFill>
                  <a:srgbClr val="002060"/>
                </a:solidFill>
              </a:rPr>
              <a:t> aceasta din urmă este în drept să nu răspundă.</a:t>
            </a:r>
          </a:p>
          <a:p>
            <a:pPr algn="just"/>
            <a:endParaRPr lang="ro-RO" dirty="0">
              <a:solidFill>
                <a:srgbClr val="002060"/>
              </a:solidFill>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8577" y="1179288"/>
            <a:ext cx="3877520" cy="4762500"/>
          </a:xfrm>
          <a:prstGeom prst="rect">
            <a:avLst/>
          </a:prstGeom>
        </p:spPr>
      </p:pic>
    </p:spTree>
    <p:extLst>
      <p:ext uri="{BB962C8B-B14F-4D97-AF65-F5344CB8AC3E}">
        <p14:creationId xmlns:p14="http://schemas.microsoft.com/office/powerpoint/2010/main" val="24498409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x-none" sz="3600">
                <a:latin typeface="+mn-lt"/>
              </a:rPr>
              <a:t>Lucru </a:t>
            </a:r>
            <a:r>
              <a:rPr lang="x-none" sz="3600" dirty="0">
                <a:latin typeface="+mn-lt"/>
              </a:rPr>
              <a:t>în grup</a:t>
            </a:r>
            <a:endParaRPr lang="ro-RO" sz="3600" dirty="0">
              <a:latin typeface="+mn-lt"/>
            </a:endParaRPr>
          </a:p>
        </p:txBody>
      </p:sp>
      <p:sp>
        <p:nvSpPr>
          <p:cNvPr id="6" name="Объект 5"/>
          <p:cNvSpPr>
            <a:spLocks noGrp="1"/>
          </p:cNvSpPr>
          <p:nvPr>
            <p:ph idx="1"/>
          </p:nvPr>
        </p:nvSpPr>
        <p:spPr>
          <a:xfrm>
            <a:off x="1747776" y="1825625"/>
            <a:ext cx="8819909" cy="2815823"/>
          </a:xfrm>
        </p:spPr>
        <p:txBody>
          <a:bodyPr>
            <a:normAutofit/>
          </a:bodyPr>
          <a:lstStyle/>
          <a:p>
            <a:pPr algn="just">
              <a:lnSpc>
                <a:spcPct val="100000"/>
              </a:lnSpc>
            </a:pPr>
            <a:endParaRPr lang="en-US" dirty="0"/>
          </a:p>
          <a:p>
            <a:pPr algn="just">
              <a:lnSpc>
                <a:spcPct val="100000"/>
              </a:lnSpc>
            </a:pPr>
            <a:r>
              <a:rPr lang="x-none" sz="1800" b="1" dirty="0"/>
              <a:t>Auditoriul</a:t>
            </a:r>
            <a:r>
              <a:rPr lang="en-US" sz="1800" b="1" dirty="0"/>
              <a:t> se</a:t>
            </a:r>
            <a:r>
              <a:rPr lang="x-none" sz="1800" b="1" dirty="0"/>
              <a:t> împarte în trei grupe.</a:t>
            </a:r>
          </a:p>
          <a:p>
            <a:pPr algn="just">
              <a:lnSpc>
                <a:spcPct val="100000"/>
              </a:lnSpc>
              <a:buFont typeface="Wingdings" panose="05000000000000000000" pitchFamily="2" charset="2"/>
              <a:buChar char="Ø"/>
            </a:pPr>
            <a:r>
              <a:rPr lang="x-none" sz="1800" dirty="0"/>
              <a:t>Fiecare grup completează anunțul de participare la una din procedurile indicate în planul de achiziții.</a:t>
            </a:r>
          </a:p>
          <a:p>
            <a:pPr marL="514350" indent="-514350" algn="just">
              <a:buNone/>
            </a:pPr>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35598113"/>
      </p:ext>
    </p:extLst>
  </p:cSld>
  <p:clrMapOvr>
    <a:overrideClrMapping bg1="lt1" tx1="dk1" bg2="lt2" tx2="dk2" accent1="accent1" accent2="accent2" accent3="accent3" accent4="accent4" accent5="accent5" accent6="accent6" hlink="hlink" folHlink="folHlink"/>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5630"/>
            <a:ext cx="12192000" cy="846779"/>
          </a:xfrm>
        </p:spPr>
        <p:txBody>
          <a:bodyPr>
            <a:normAutofit/>
          </a:bodyPr>
          <a:lstStyle/>
          <a:p>
            <a:pPr>
              <a:lnSpc>
                <a:spcPct val="100000"/>
              </a:lnSpc>
              <a:spcBef>
                <a:spcPts val="0"/>
              </a:spcBef>
            </a:pPr>
            <a:r>
              <a:rPr lang="ro-RO" sz="3600" b="1" dirty="0">
                <a:solidFill>
                  <a:srgbClr val="0070C0"/>
                </a:solidFill>
                <a:latin typeface="Calibri" pitchFamily="34" charset="0"/>
              </a:rPr>
              <a:t>PROCEDURILE  DE ACHIZIȚII SECTORIALE</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073" y="1888176"/>
            <a:ext cx="6775679" cy="34913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4" name="Схема 3"/>
          <p:cNvGraphicFramePr/>
          <p:nvPr/>
        </p:nvGraphicFramePr>
        <p:xfrm>
          <a:off x="5544273" y="1339917"/>
          <a:ext cx="6470248" cy="4915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5" name="Прямая соединительная линия 4"/>
          <p:cNvCxnSpPr/>
          <p:nvPr/>
        </p:nvCxnSpPr>
        <p:spPr>
          <a:xfrm flipV="1">
            <a:off x="7812911" y="3842795"/>
            <a:ext cx="2592730" cy="23149"/>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rot="5400000" flipH="1" flipV="1">
            <a:off x="7602352" y="3196076"/>
            <a:ext cx="857278" cy="436161"/>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flipV="1">
            <a:off x="7812911" y="2858947"/>
            <a:ext cx="1875099" cy="983849"/>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7812911" y="3900668"/>
            <a:ext cx="2052939" cy="839149"/>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rot="16200000" flipH="1">
            <a:off x="7668231" y="4080079"/>
            <a:ext cx="706052" cy="39353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76432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o-RO" sz="3200" b="1" dirty="0">
                <a:solidFill>
                  <a:srgbClr val="0070C0"/>
                </a:solidFill>
                <a:latin typeface="Calibri" pitchFamily="34" charset="0"/>
              </a:rPr>
              <a:t>MODALITĂȚI SPECIALE DE ATRIBUIRE </a:t>
            </a:r>
            <a:br>
              <a:rPr lang="ro-RO" sz="3200" b="1" dirty="0">
                <a:solidFill>
                  <a:srgbClr val="0070C0"/>
                </a:solidFill>
                <a:latin typeface="Calibri" pitchFamily="34" charset="0"/>
              </a:rPr>
            </a:br>
            <a:r>
              <a:rPr lang="ro-RO" sz="3200" b="1" dirty="0">
                <a:solidFill>
                  <a:srgbClr val="0070C0"/>
                </a:solidFill>
                <a:latin typeface="Calibri" pitchFamily="34" charset="0"/>
              </a:rPr>
              <a:t>AL CONTRACTELOR DE ACHIZIȚII SECTORIALE</a:t>
            </a:r>
            <a:endParaRPr lang="ro-RO" sz="32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33702"/>
            <a:ext cx="12192000" cy="5824298"/>
          </a:xfrm>
          <a:prstGeom prst="rect">
            <a:avLst/>
          </a:prstGeom>
        </p:spPr>
      </p:pic>
      <p:graphicFrame>
        <p:nvGraphicFramePr>
          <p:cNvPr id="4" name="Схема 3"/>
          <p:cNvGraphicFramePr/>
          <p:nvPr/>
        </p:nvGraphicFramePr>
        <p:xfrm>
          <a:off x="659757" y="1169042"/>
          <a:ext cx="11278641" cy="53975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4019238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8344"/>
            <a:ext cx="12192000" cy="970944"/>
          </a:xfrm>
        </p:spPr>
        <p:txBody>
          <a:bodyPr>
            <a:normAutofit/>
          </a:bodyPr>
          <a:lstStyle/>
          <a:p>
            <a:pPr>
              <a:lnSpc>
                <a:spcPct val="100000"/>
              </a:lnSpc>
              <a:spcBef>
                <a:spcPts val="0"/>
              </a:spcBef>
            </a:pPr>
            <a:r>
              <a:rPr lang="ro-RO" sz="3600" b="1" dirty="0">
                <a:solidFill>
                  <a:srgbClr val="0070C0"/>
                </a:solidFill>
                <a:latin typeface="Calibri" pitchFamily="34" charset="0"/>
              </a:rPr>
              <a:t>ACHIZIȚII CENTRALIZA</a:t>
            </a:r>
            <a:r>
              <a:rPr lang="en-US" sz="3600" b="1" dirty="0">
                <a:solidFill>
                  <a:srgbClr val="0070C0"/>
                </a:solidFill>
                <a:latin typeface="Calibri" pitchFamily="34" charset="0"/>
              </a:rPr>
              <a:t>T</a:t>
            </a:r>
            <a:r>
              <a:rPr lang="ro-RO" sz="3600" b="1" dirty="0">
                <a:solidFill>
                  <a:srgbClr val="0070C0"/>
                </a:solidFill>
                <a:latin typeface="Calibri" pitchFamily="34" charset="0"/>
              </a:rPr>
              <a:t>E </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416688" y="2731626"/>
            <a:ext cx="7516442" cy="1882567"/>
          </a:xfrm>
          <a:prstGeom prst="rect">
            <a:avLst/>
          </a:prstGeom>
          <a:noFill/>
        </p:spPr>
        <p:txBody>
          <a:bodyPr wrap="square" rtlCol="0">
            <a:spAutoFit/>
          </a:bodyPr>
          <a:lstStyle/>
          <a:p>
            <a:pPr marL="230400" algn="just">
              <a:spcBef>
                <a:spcPts val="1000"/>
              </a:spcBef>
            </a:pPr>
            <a:r>
              <a:rPr lang="ro-RO" dirty="0">
                <a:solidFill>
                  <a:srgbClr val="002060"/>
                </a:solidFill>
              </a:rPr>
              <a:t>Entitatea contractantă poate achiziționa bunuri, lucrări sau servicii prin intermediul unei </a:t>
            </a:r>
            <a:r>
              <a:rPr lang="ro-RO" b="1" dirty="0">
                <a:solidFill>
                  <a:srgbClr val="002060"/>
                </a:solidFill>
              </a:rPr>
              <a:t>autorități centrale de achiziție. </a:t>
            </a:r>
          </a:p>
          <a:p>
            <a:pPr marL="230400" algn="just">
              <a:spcBef>
                <a:spcPts val="1000"/>
              </a:spcBef>
            </a:pPr>
            <a:r>
              <a:rPr lang="ro-RO" dirty="0">
                <a:solidFill>
                  <a:srgbClr val="002060"/>
                </a:solidFill>
              </a:rPr>
              <a:t>Toate procedurile de achiziții desfășurate de o autoritate centrală de achiziție </a:t>
            </a:r>
            <a:r>
              <a:rPr lang="ro-RO" b="1" dirty="0">
                <a:solidFill>
                  <a:srgbClr val="002060"/>
                </a:solidFill>
              </a:rPr>
              <a:t>sunt efectuate folosind mijloace electronice de comunicare</a:t>
            </a:r>
            <a:r>
              <a:rPr lang="ro-RO" dirty="0">
                <a:solidFill>
                  <a:srgbClr val="002060"/>
                </a:solidFill>
              </a:rPr>
              <a:t>, în conformitate cu prevederile art. 32 al Legii nr. 74/2020</a:t>
            </a:r>
          </a:p>
          <a:p>
            <a:pPr algn="just"/>
            <a:endParaRPr lang="ro-RO" i="1" dirty="0">
              <a:solidFill>
                <a:srgbClr val="002060"/>
              </a:solidFill>
            </a:endParaRPr>
          </a:p>
        </p:txBody>
      </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5979" y="1725560"/>
            <a:ext cx="3876834" cy="4233697"/>
          </a:xfrm>
          <a:prstGeom prst="rect">
            <a:avLst/>
          </a:prstGeom>
        </p:spPr>
      </p:pic>
    </p:spTree>
    <p:extLst>
      <p:ext uri="{BB962C8B-B14F-4D97-AF65-F5344CB8AC3E}">
        <p14:creationId xmlns:p14="http://schemas.microsoft.com/office/powerpoint/2010/main" val="26900724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5194"/>
            <a:ext cx="12192000" cy="994093"/>
          </a:xfrm>
        </p:spPr>
        <p:txBody>
          <a:bodyPr>
            <a:normAutofit/>
          </a:bodyPr>
          <a:lstStyle/>
          <a:p>
            <a:pPr>
              <a:lnSpc>
                <a:spcPct val="100000"/>
              </a:lnSpc>
              <a:spcBef>
                <a:spcPts val="0"/>
              </a:spcBef>
            </a:pPr>
            <a:r>
              <a:rPr lang="ro-RO" sz="3600" b="1" dirty="0">
                <a:solidFill>
                  <a:srgbClr val="0070C0"/>
                </a:solidFill>
                <a:latin typeface="Calibri" pitchFamily="34" charset="0"/>
              </a:rPr>
              <a:t>ACHIZIȚII COMUNE OCAZIONALE</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66218" y="2113176"/>
            <a:ext cx="7569843" cy="3247043"/>
          </a:xfrm>
          <a:prstGeom prst="rect">
            <a:avLst/>
          </a:prstGeom>
          <a:noFill/>
        </p:spPr>
        <p:txBody>
          <a:bodyPr wrap="square" rtlCol="0">
            <a:spAutoFit/>
          </a:bodyPr>
          <a:lstStyle/>
          <a:p>
            <a:pPr marL="230400" algn="just">
              <a:spcBef>
                <a:spcPts val="1000"/>
              </a:spcBef>
            </a:pPr>
            <a:r>
              <a:rPr lang="ro-RO" b="1" dirty="0">
                <a:solidFill>
                  <a:srgbClr val="002060"/>
                </a:solidFill>
              </a:rPr>
              <a:t>ACHIZIȚII COMUNE OCAZIONALE </a:t>
            </a:r>
          </a:p>
          <a:p>
            <a:pPr marL="230400" algn="just">
              <a:spcBef>
                <a:spcPts val="1000"/>
              </a:spcBef>
            </a:pPr>
            <a:r>
              <a:rPr lang="ro-RO" b="1" dirty="0">
                <a:solidFill>
                  <a:srgbClr val="002060"/>
                </a:solidFill>
              </a:rPr>
              <a:t>Două sau mai multe entități contractante </a:t>
            </a:r>
            <a:r>
              <a:rPr lang="ro-RO" dirty="0">
                <a:solidFill>
                  <a:srgbClr val="002060"/>
                </a:solidFill>
              </a:rPr>
              <a:t>pot conveni să efectueze anumite achiziții specifice în comun.</a:t>
            </a:r>
          </a:p>
          <a:p>
            <a:pPr marL="230400" algn="just">
              <a:spcBef>
                <a:spcPts val="1000"/>
              </a:spcBef>
            </a:pPr>
            <a:r>
              <a:rPr lang="ro-RO" b="1" dirty="0">
                <a:solidFill>
                  <a:srgbClr val="002060"/>
                </a:solidFill>
              </a:rPr>
              <a:t>În cazul în care o procedură de achiziție se derulează în întregime în comun</a:t>
            </a:r>
            <a:r>
              <a:rPr lang="ro-RO" dirty="0">
                <a:solidFill>
                  <a:srgbClr val="002060"/>
                </a:solidFill>
              </a:rPr>
              <a:t>, în numele și din contul tuturor entităților contractante în cauză, acestea sunt responsabile în mod solidar pentru îndeplinirea obligațiilor care le revin în temeiul Legii nr.74/2020.</a:t>
            </a:r>
          </a:p>
          <a:p>
            <a:pPr marL="230400" algn="just">
              <a:spcBef>
                <a:spcPts val="1000"/>
              </a:spcBef>
            </a:pPr>
            <a:r>
              <a:rPr lang="ro-RO" b="1" dirty="0">
                <a:solidFill>
                  <a:srgbClr val="002060"/>
                </a:solidFill>
              </a:rPr>
              <a:t>În cazul în care o procedură de achiziție nu se derulează în întregime </a:t>
            </a:r>
            <a:r>
              <a:rPr lang="ro-RO" dirty="0">
                <a:solidFill>
                  <a:srgbClr val="002060"/>
                </a:solidFill>
              </a:rPr>
              <a:t>în numele și din contul entităților contractante în cauză, acestea sunt responsabile în mod solidar numai cu privire la părțile desfășurate în comun.</a:t>
            </a:r>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1418" y="1179288"/>
            <a:ext cx="4610582" cy="4876800"/>
          </a:xfrm>
          <a:prstGeom prst="rect">
            <a:avLst/>
          </a:prstGeom>
        </p:spPr>
      </p:pic>
    </p:spTree>
    <p:extLst>
      <p:ext uri="{BB962C8B-B14F-4D97-AF65-F5344CB8AC3E}">
        <p14:creationId xmlns:p14="http://schemas.microsoft.com/office/powerpoint/2010/main" val="33076718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Achiziții de valoare mică</a:t>
            </a:r>
            <a:endParaRPr lang="ro-RO" sz="3600" dirty="0"/>
          </a:p>
        </p:txBody>
      </p:sp>
      <p:sp>
        <p:nvSpPr>
          <p:cNvPr id="6" name="Объект 5"/>
          <p:cNvSpPr>
            <a:spLocks noGrp="1"/>
          </p:cNvSpPr>
          <p:nvPr>
            <p:ph idx="1"/>
          </p:nvPr>
        </p:nvSpPr>
        <p:spPr>
          <a:xfrm>
            <a:off x="1076446" y="1964521"/>
            <a:ext cx="9931078" cy="2445433"/>
          </a:xfrm>
        </p:spPr>
        <p:txBody>
          <a:bodyPr>
            <a:normAutofit/>
          </a:bodyPr>
          <a:lstStyle/>
          <a:p>
            <a:pPr algn="just">
              <a:lnSpc>
                <a:spcPct val="100000"/>
              </a:lnSpc>
            </a:pPr>
            <a:r>
              <a:rPr lang="en-US" sz="1800" dirty="0" err="1"/>
              <a:t>Achizițiile</a:t>
            </a:r>
            <a:r>
              <a:rPr lang="en-US" sz="1800" dirty="0"/>
              <a:t> </a:t>
            </a:r>
            <a:r>
              <a:rPr lang="ro-RO" sz="1800" dirty="0"/>
              <a:t>sectoriale</a:t>
            </a:r>
            <a:r>
              <a:rPr lang="en-US" sz="1800" dirty="0"/>
              <a:t> de </a:t>
            </a:r>
            <a:r>
              <a:rPr lang="en-US" sz="1800" dirty="0" err="1"/>
              <a:t>valoare</a:t>
            </a:r>
            <a:r>
              <a:rPr lang="en-US" sz="1800" dirty="0"/>
              <a:t> </a:t>
            </a:r>
            <a:r>
              <a:rPr lang="en-US" sz="1800" dirty="0" err="1"/>
              <a:t>mică</a:t>
            </a:r>
            <a:r>
              <a:rPr lang="en-US" sz="1800" dirty="0"/>
              <a:t> se </a:t>
            </a:r>
            <a:r>
              <a:rPr lang="en-US" sz="1800" dirty="0" err="1"/>
              <a:t>realizează</a:t>
            </a:r>
            <a:r>
              <a:rPr lang="en-US" sz="1800" dirty="0"/>
              <a:t> de </a:t>
            </a:r>
            <a:r>
              <a:rPr lang="en-US" sz="1800" dirty="0" err="1"/>
              <a:t>către</a:t>
            </a:r>
            <a:r>
              <a:rPr lang="en-US" sz="1800" dirty="0"/>
              <a:t> </a:t>
            </a:r>
            <a:r>
              <a:rPr lang="en-US" sz="1800" dirty="0" err="1"/>
              <a:t>entitatea</a:t>
            </a:r>
            <a:r>
              <a:rPr lang="en-US" sz="1800" dirty="0"/>
              <a:t> </a:t>
            </a:r>
            <a:r>
              <a:rPr lang="en-US" sz="1800" dirty="0" err="1"/>
              <a:t>contractantă</a:t>
            </a:r>
            <a:r>
              <a:rPr lang="en-US" sz="1800" dirty="0"/>
              <a:t> </a:t>
            </a:r>
            <a:r>
              <a:rPr lang="en-US" sz="1800" dirty="0" err="1"/>
              <a:t>în</a:t>
            </a:r>
            <a:r>
              <a:rPr lang="en-US" sz="1800" dirty="0"/>
              <a:t> </a:t>
            </a:r>
            <a:r>
              <a:rPr lang="en-US" sz="1800" dirty="0" err="1"/>
              <a:t>baza</a:t>
            </a:r>
            <a:r>
              <a:rPr lang="en-US" sz="1800" dirty="0"/>
              <a:t> </a:t>
            </a:r>
            <a:r>
              <a:rPr lang="en-US" sz="1800" dirty="0" err="1"/>
              <a:t>planului</a:t>
            </a:r>
            <a:r>
              <a:rPr lang="en-US" sz="1800" dirty="0"/>
              <a:t> </a:t>
            </a:r>
            <a:r>
              <a:rPr lang="en-US" sz="1800" dirty="0" err="1"/>
              <a:t>anual</a:t>
            </a:r>
            <a:r>
              <a:rPr lang="en-US" sz="1800" dirty="0"/>
              <a:t> de </a:t>
            </a:r>
            <a:r>
              <a:rPr lang="en-US" sz="1800" dirty="0" err="1"/>
              <a:t>desfășurare</a:t>
            </a:r>
            <a:r>
              <a:rPr lang="en-US" sz="1800" dirty="0"/>
              <a:t> a </a:t>
            </a:r>
            <a:r>
              <a:rPr lang="en-US" sz="1800" dirty="0" err="1"/>
              <a:t>achizițiilor</a:t>
            </a:r>
            <a:r>
              <a:rPr lang="en-US" sz="1800" dirty="0"/>
              <a:t> </a:t>
            </a:r>
            <a:r>
              <a:rPr lang="en-US" sz="1800" dirty="0" err="1"/>
              <a:t>publice</a:t>
            </a:r>
            <a:r>
              <a:rPr lang="en-US" sz="1800" dirty="0"/>
              <a:t> </a:t>
            </a:r>
            <a:r>
              <a:rPr lang="en-US" sz="1800" dirty="0" err="1"/>
              <a:t>sau</a:t>
            </a:r>
            <a:r>
              <a:rPr lang="en-US" sz="1800" dirty="0"/>
              <a:t> din motive de </a:t>
            </a:r>
            <a:r>
              <a:rPr lang="en-US" sz="1800" dirty="0" err="1"/>
              <a:t>urgență</a:t>
            </a:r>
            <a:r>
              <a:rPr lang="en-US" sz="1800" dirty="0"/>
              <a:t>, ca </a:t>
            </a:r>
            <a:r>
              <a:rPr lang="en-US" sz="1800" dirty="0" err="1"/>
              <a:t>urmare</a:t>
            </a:r>
            <a:r>
              <a:rPr lang="en-US" sz="1800" dirty="0"/>
              <a:t> a </a:t>
            </a:r>
            <a:r>
              <a:rPr lang="en-US" sz="1800" dirty="0" err="1"/>
              <a:t>apariției</a:t>
            </a:r>
            <a:r>
              <a:rPr lang="en-US" sz="1800" dirty="0"/>
              <a:t> </a:t>
            </a:r>
            <a:r>
              <a:rPr lang="en-US" sz="1800" dirty="0" err="1"/>
              <a:t>unor</a:t>
            </a:r>
            <a:r>
              <a:rPr lang="en-US" sz="1800" dirty="0"/>
              <a:t> </a:t>
            </a:r>
            <a:r>
              <a:rPr lang="en-US" sz="1800" dirty="0" err="1"/>
              <a:t>necesități</a:t>
            </a:r>
            <a:r>
              <a:rPr lang="en-US" sz="1800" dirty="0"/>
              <a:t> </a:t>
            </a:r>
            <a:r>
              <a:rPr lang="en-US" sz="1800" dirty="0" err="1"/>
              <a:t>neplanificate</a:t>
            </a:r>
            <a:r>
              <a:rPr lang="en-US" sz="1800" dirty="0"/>
              <a:t> </a:t>
            </a:r>
            <a:r>
              <a:rPr lang="en-US" sz="1800" dirty="0" err="1"/>
              <a:t>sau</a:t>
            </a:r>
            <a:r>
              <a:rPr lang="en-US" sz="1800" dirty="0"/>
              <a:t> </a:t>
            </a:r>
            <a:r>
              <a:rPr lang="en-US" sz="1800" dirty="0" err="1"/>
              <a:t>evenimente</a:t>
            </a:r>
            <a:r>
              <a:rPr lang="en-US" sz="1800" dirty="0"/>
              <a:t> </a:t>
            </a:r>
            <a:r>
              <a:rPr lang="en-US" sz="1800" dirty="0" err="1"/>
              <a:t>imprevizibile</a:t>
            </a:r>
            <a:r>
              <a:rPr lang="en-US" sz="1800" dirty="0"/>
              <a:t>. </a:t>
            </a:r>
            <a:r>
              <a:rPr lang="en-US" sz="1800" dirty="0" err="1"/>
              <a:t>Motivele</a:t>
            </a:r>
            <a:r>
              <a:rPr lang="en-US" sz="1800" dirty="0"/>
              <a:t> de </a:t>
            </a:r>
            <a:r>
              <a:rPr lang="en-US" sz="1800" dirty="0" err="1"/>
              <a:t>urgență</a:t>
            </a:r>
            <a:r>
              <a:rPr lang="en-US" sz="1800" dirty="0"/>
              <a:t> </a:t>
            </a:r>
            <a:r>
              <a:rPr lang="en-US" sz="1800" dirty="0" err="1"/>
              <a:t>sunt</a:t>
            </a:r>
            <a:r>
              <a:rPr lang="en-US" sz="1800" dirty="0"/>
              <a:t> </a:t>
            </a:r>
            <a:r>
              <a:rPr lang="en-US" sz="1800" dirty="0" err="1"/>
              <a:t>justificate</a:t>
            </a:r>
            <a:r>
              <a:rPr lang="en-US" sz="1800" dirty="0"/>
              <a:t> </a:t>
            </a:r>
            <a:r>
              <a:rPr lang="en-US" sz="1800" dirty="0" err="1"/>
              <a:t>prin</a:t>
            </a:r>
            <a:r>
              <a:rPr lang="en-US" sz="1800" dirty="0"/>
              <a:t> </a:t>
            </a:r>
            <a:r>
              <a:rPr lang="en-US" sz="1800" dirty="0" err="1"/>
              <a:t>argumente</a:t>
            </a:r>
            <a:r>
              <a:rPr lang="en-US" sz="1800" dirty="0"/>
              <a:t> concrete </a:t>
            </a:r>
            <a:r>
              <a:rPr lang="en-US" sz="1800" dirty="0" err="1"/>
              <a:t>și</a:t>
            </a:r>
            <a:r>
              <a:rPr lang="en-US" sz="1800" dirty="0"/>
              <a:t> </a:t>
            </a:r>
            <a:r>
              <a:rPr lang="en-US" sz="1800" dirty="0" err="1"/>
              <a:t>stabilite</a:t>
            </a:r>
            <a:r>
              <a:rPr lang="en-US" sz="1800" dirty="0"/>
              <a:t> de </a:t>
            </a:r>
            <a:r>
              <a:rPr lang="ro-RO" sz="1800" dirty="0"/>
              <a:t>către </a:t>
            </a:r>
            <a:r>
              <a:rPr lang="en-US" sz="1800" dirty="0" err="1"/>
              <a:t>grupul</a:t>
            </a:r>
            <a:r>
              <a:rPr lang="en-US" sz="1800" dirty="0"/>
              <a:t> de </a:t>
            </a:r>
            <a:r>
              <a:rPr lang="en-US" sz="1800" dirty="0" err="1"/>
              <a:t>lucru</a:t>
            </a:r>
            <a:r>
              <a:rPr lang="en-US" sz="1800" dirty="0"/>
              <a:t> </a:t>
            </a:r>
            <a:r>
              <a:rPr lang="en-US" sz="1800" dirty="0" err="1"/>
              <a:t>printr</a:t>
            </a:r>
            <a:r>
              <a:rPr lang="en-US" sz="1800" dirty="0"/>
              <a:t>-un </a:t>
            </a:r>
            <a:r>
              <a:rPr lang="en-US" sz="1800" dirty="0" err="1"/>
              <a:t>proces</a:t>
            </a:r>
            <a:r>
              <a:rPr lang="en-US" sz="1800" dirty="0"/>
              <a:t>-verbal</a:t>
            </a:r>
            <a:r>
              <a:rPr lang="x-none" sz="1800" dirty="0"/>
              <a:t>.</a:t>
            </a:r>
          </a:p>
          <a:p>
            <a:pPr algn="just">
              <a:lnSpc>
                <a:spcPct val="100000"/>
              </a:lnSpc>
            </a:pPr>
            <a:r>
              <a:rPr lang="en-US" sz="1800" dirty="0"/>
              <a:t>Nu se </a:t>
            </a:r>
            <a:r>
              <a:rPr lang="en-US" sz="1800" dirty="0" err="1"/>
              <a:t>permite</a:t>
            </a:r>
            <a:r>
              <a:rPr lang="en-US" sz="1800" dirty="0"/>
              <a:t> </a:t>
            </a:r>
            <a:r>
              <a:rPr lang="en-US" sz="1800" dirty="0" err="1"/>
              <a:t>divizarea</a:t>
            </a:r>
            <a:r>
              <a:rPr lang="en-US" sz="1800" dirty="0"/>
              <a:t> </a:t>
            </a:r>
            <a:r>
              <a:rPr lang="en-US" sz="1800" dirty="0" err="1"/>
              <a:t>achizițiilor</a:t>
            </a:r>
            <a:r>
              <a:rPr lang="en-US" sz="1800" dirty="0"/>
              <a:t> </a:t>
            </a:r>
            <a:r>
              <a:rPr lang="en-US" sz="1800" dirty="0" err="1"/>
              <a:t>planificate</a:t>
            </a:r>
            <a:r>
              <a:rPr lang="en-US" sz="1800" dirty="0"/>
              <a:t> de </a:t>
            </a:r>
            <a:r>
              <a:rPr lang="en-US" sz="1800" dirty="0" err="1"/>
              <a:t>bunuri</a:t>
            </a:r>
            <a:r>
              <a:rPr lang="en-US" sz="1800" dirty="0"/>
              <a:t>, </a:t>
            </a:r>
            <a:r>
              <a:rPr lang="en-US" sz="1800" dirty="0" err="1"/>
              <a:t>lucrări</a:t>
            </a:r>
            <a:r>
              <a:rPr lang="en-US" sz="1800" dirty="0"/>
              <a:t> </a:t>
            </a:r>
            <a:r>
              <a:rPr lang="en-US" sz="1800" dirty="0" err="1"/>
              <a:t>și</a:t>
            </a:r>
            <a:r>
              <a:rPr lang="en-US" sz="1800" dirty="0"/>
              <a:t> </a:t>
            </a:r>
            <a:r>
              <a:rPr lang="en-US" sz="1800" dirty="0" err="1"/>
              <a:t>servicii</a:t>
            </a:r>
            <a:r>
              <a:rPr lang="en-US" sz="1800" dirty="0"/>
              <a:t> </a:t>
            </a:r>
            <a:r>
              <a:rPr lang="en-US" sz="1800" dirty="0" err="1"/>
              <a:t>în</a:t>
            </a:r>
            <a:r>
              <a:rPr lang="en-US" sz="1800" dirty="0"/>
              <a:t> </a:t>
            </a:r>
            <a:r>
              <a:rPr lang="en-US" sz="1800" dirty="0" err="1"/>
              <a:t>scopul</a:t>
            </a:r>
            <a:r>
              <a:rPr lang="en-US" sz="1800" dirty="0"/>
              <a:t> </a:t>
            </a:r>
            <a:r>
              <a:rPr lang="en-US" sz="1800" dirty="0" err="1"/>
              <a:t>evitării</a:t>
            </a:r>
            <a:r>
              <a:rPr lang="en-US" sz="1800" dirty="0"/>
              <a:t> </a:t>
            </a:r>
            <a:r>
              <a:rPr lang="en-US" sz="1800" dirty="0" err="1"/>
              <a:t>procedurii</a:t>
            </a:r>
            <a:r>
              <a:rPr lang="en-US" sz="1800" dirty="0"/>
              <a:t> de </a:t>
            </a:r>
            <a:r>
              <a:rPr lang="en-US" sz="1800" dirty="0" err="1"/>
              <a:t>achiziție</a:t>
            </a:r>
            <a:r>
              <a:rPr lang="en-US" sz="1800" dirty="0"/>
              <a:t> </a:t>
            </a:r>
            <a:r>
              <a:rPr lang="ro-RO" sz="1800" dirty="0"/>
              <a:t>sectorială</a:t>
            </a:r>
            <a:r>
              <a:rPr lang="en-US" sz="1800" dirty="0"/>
              <a:t> </a:t>
            </a:r>
            <a:r>
              <a:rPr lang="en-US" sz="1800" dirty="0" err="1"/>
              <a:t>stabilite</a:t>
            </a:r>
            <a:r>
              <a:rPr lang="en-US" sz="1800" dirty="0"/>
              <a:t> de </a:t>
            </a:r>
            <a:r>
              <a:rPr lang="en-US" sz="1800" dirty="0" err="1"/>
              <a:t>actele</a:t>
            </a:r>
            <a:r>
              <a:rPr lang="en-US" sz="1800" dirty="0"/>
              <a:t> normative cu </a:t>
            </a:r>
            <a:r>
              <a:rPr lang="en-US" sz="1800" dirty="0" err="1"/>
              <a:t>incidență</a:t>
            </a:r>
            <a:r>
              <a:rPr lang="en-US" sz="1800" dirty="0"/>
              <a:t> </a:t>
            </a:r>
            <a:r>
              <a:rPr lang="en-US" sz="1800" dirty="0" err="1"/>
              <a:t>în</a:t>
            </a:r>
            <a:r>
              <a:rPr lang="en-US" sz="1800" dirty="0"/>
              <a:t> </a:t>
            </a:r>
            <a:r>
              <a:rPr lang="en-US" sz="1800" dirty="0" err="1"/>
              <a:t>domeniul</a:t>
            </a:r>
            <a:r>
              <a:rPr lang="en-US" sz="1800" dirty="0"/>
              <a:t> </a:t>
            </a:r>
            <a:r>
              <a:rPr lang="en-US" sz="1800" dirty="0" err="1"/>
              <a:t>achizițiilor</a:t>
            </a:r>
            <a:r>
              <a:rPr lang="en-US" sz="1800" dirty="0"/>
              <a:t> </a:t>
            </a:r>
            <a:r>
              <a:rPr lang="en-US" sz="1800" dirty="0" err="1"/>
              <a:t>publice</a:t>
            </a:r>
            <a:r>
              <a:rPr lang="x-none" sz="1800" dirty="0"/>
              <a:t>.</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34878605"/>
      </p:ext>
    </p:extLst>
  </p:cSld>
  <p:clrMapOvr>
    <a:overrideClrMapping bg1="lt1" tx1="dk1" bg2="lt2" tx2="dk2" accent1="accent1" accent2="accent2" accent3="accent3" accent4="accent4" accent5="accent5" accent6="accent6" hlink="hlink" folHlink="folHlink"/>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Achiziții de valoare mică</a:t>
            </a:r>
            <a:endParaRPr lang="ro-RO" sz="3600" dirty="0"/>
          </a:p>
        </p:txBody>
      </p:sp>
      <p:sp>
        <p:nvSpPr>
          <p:cNvPr id="6" name="Объект 5"/>
          <p:cNvSpPr>
            <a:spLocks noGrp="1"/>
          </p:cNvSpPr>
          <p:nvPr>
            <p:ph idx="1"/>
          </p:nvPr>
        </p:nvSpPr>
        <p:spPr>
          <a:xfrm>
            <a:off x="838200" y="1906648"/>
            <a:ext cx="10342944" cy="3348259"/>
          </a:xfrm>
        </p:spPr>
        <p:txBody>
          <a:bodyPr>
            <a:normAutofit/>
          </a:bodyPr>
          <a:lstStyle/>
          <a:p>
            <a:pPr lvl="0" algn="just">
              <a:lnSpc>
                <a:spcPct val="100000"/>
              </a:lnSpc>
            </a:pPr>
            <a:r>
              <a:rPr lang="x-none" sz="1800" dirty="0"/>
              <a:t>E</a:t>
            </a:r>
            <a:r>
              <a:rPr lang="en-US" sz="1800" dirty="0" err="1"/>
              <a:t>ntitatea</a:t>
            </a:r>
            <a:r>
              <a:rPr lang="en-US" sz="1800" dirty="0"/>
              <a:t> </a:t>
            </a:r>
            <a:r>
              <a:rPr lang="en-US" sz="1800" dirty="0" err="1"/>
              <a:t>contractantă</a:t>
            </a:r>
            <a:r>
              <a:rPr lang="en-US" sz="1800" dirty="0"/>
              <a:t> </a:t>
            </a:r>
            <a:r>
              <a:rPr lang="en-US" sz="1800" dirty="0" err="1"/>
              <a:t>este</a:t>
            </a:r>
            <a:r>
              <a:rPr lang="en-US" sz="1800" dirty="0"/>
              <a:t> </a:t>
            </a:r>
            <a:r>
              <a:rPr lang="en-US" sz="1800" dirty="0" err="1"/>
              <a:t>obligată</a:t>
            </a:r>
            <a:r>
              <a:rPr lang="en-US" sz="1800" dirty="0"/>
              <a:t> </a:t>
            </a:r>
            <a:r>
              <a:rPr lang="en-US" sz="1800" dirty="0" err="1"/>
              <a:t>să</a:t>
            </a:r>
            <a:r>
              <a:rPr lang="en-US" sz="1800" dirty="0"/>
              <a:t> </a:t>
            </a:r>
            <a:r>
              <a:rPr lang="en-US" sz="1800" dirty="0" err="1"/>
              <a:t>desfășoare</a:t>
            </a:r>
            <a:r>
              <a:rPr lang="en-US" sz="1800" dirty="0"/>
              <a:t> </a:t>
            </a:r>
            <a:r>
              <a:rPr lang="en-US" sz="1800" dirty="0" err="1"/>
              <a:t>achizițiile</a:t>
            </a:r>
            <a:r>
              <a:rPr lang="en-US" sz="1800" dirty="0"/>
              <a:t> </a:t>
            </a:r>
            <a:r>
              <a:rPr lang="ro-RO" sz="1800" dirty="0"/>
              <a:t>sectoriale </a:t>
            </a:r>
            <a:r>
              <a:rPr lang="en-US" sz="1800" dirty="0"/>
              <a:t>de </a:t>
            </a:r>
            <a:r>
              <a:rPr lang="en-US" sz="1800" dirty="0" err="1"/>
              <a:t>valoare</a:t>
            </a:r>
            <a:r>
              <a:rPr lang="en-US" sz="1800" dirty="0"/>
              <a:t> </a:t>
            </a:r>
            <a:r>
              <a:rPr lang="en-US" sz="1800" dirty="0" err="1"/>
              <a:t>mică</a:t>
            </a:r>
            <a:r>
              <a:rPr lang="en-US" sz="1800" dirty="0"/>
              <a:t> </a:t>
            </a:r>
            <a:r>
              <a:rPr lang="en-US" sz="1800" dirty="0" err="1"/>
              <a:t>prin</a:t>
            </a:r>
            <a:r>
              <a:rPr lang="en-US" sz="1800" dirty="0"/>
              <a:t> </a:t>
            </a:r>
            <a:r>
              <a:rPr lang="en-US" sz="1800" dirty="0" err="1"/>
              <a:t>intermediul</a:t>
            </a:r>
            <a:r>
              <a:rPr lang="en-US" sz="1800" dirty="0"/>
              <a:t> </a:t>
            </a:r>
            <a:r>
              <a:rPr lang="en-US" sz="1800" dirty="0" err="1"/>
              <a:t>Sistemului</a:t>
            </a:r>
            <a:r>
              <a:rPr lang="en-US" sz="1800" dirty="0"/>
              <a:t> </a:t>
            </a:r>
            <a:r>
              <a:rPr lang="en-US" sz="1800" dirty="0" err="1"/>
              <a:t>informațional</a:t>
            </a:r>
            <a:r>
              <a:rPr lang="en-US" sz="1800" dirty="0"/>
              <a:t> </a:t>
            </a:r>
            <a:r>
              <a:rPr lang="en-US" sz="1800" dirty="0" err="1"/>
              <a:t>automatizat</a:t>
            </a:r>
            <a:r>
              <a:rPr lang="en-US" sz="1800" dirty="0"/>
              <a:t> „</a:t>
            </a:r>
            <a:r>
              <a:rPr lang="en-US" sz="1800" dirty="0" err="1"/>
              <a:t>Registrul</a:t>
            </a:r>
            <a:r>
              <a:rPr lang="en-US" sz="1800" dirty="0"/>
              <a:t> de stat al </a:t>
            </a:r>
            <a:r>
              <a:rPr lang="en-US" sz="1800" dirty="0" err="1"/>
              <a:t>achizițiilor</a:t>
            </a:r>
            <a:r>
              <a:rPr lang="en-US" sz="1800" dirty="0"/>
              <a:t> </a:t>
            </a:r>
            <a:r>
              <a:rPr lang="en-US" sz="1800" dirty="0" err="1"/>
              <a:t>publice</a:t>
            </a:r>
            <a:r>
              <a:rPr lang="en-US" sz="1800" dirty="0"/>
              <a:t>” (</a:t>
            </a:r>
            <a:r>
              <a:rPr lang="en-US" sz="1800" dirty="0" err="1"/>
              <a:t>în</a:t>
            </a:r>
            <a:r>
              <a:rPr lang="en-US" sz="1800" dirty="0"/>
              <a:t> </a:t>
            </a:r>
            <a:r>
              <a:rPr lang="en-US" sz="1800" dirty="0" err="1"/>
              <a:t>continuare</a:t>
            </a:r>
            <a:r>
              <a:rPr lang="en-US" sz="1800" dirty="0"/>
              <a:t>, SIA </a:t>
            </a:r>
            <a:r>
              <a:rPr lang="ro-RO" sz="1800" dirty="0"/>
              <a:t>„</a:t>
            </a:r>
            <a:r>
              <a:rPr lang="en-US" sz="1800" dirty="0"/>
              <a:t>RSAP”), cu </a:t>
            </a:r>
            <a:r>
              <a:rPr lang="en-US" sz="1800" dirty="0" err="1"/>
              <a:t>excepția</a:t>
            </a:r>
            <a:r>
              <a:rPr lang="en-US" sz="1800" dirty="0"/>
              <a:t> </a:t>
            </a:r>
            <a:r>
              <a:rPr lang="en-US" sz="1800" dirty="0" err="1"/>
              <a:t>următoarelor</a:t>
            </a:r>
            <a:r>
              <a:rPr lang="en-US" sz="1800" dirty="0"/>
              <a:t> </a:t>
            </a:r>
            <a:r>
              <a:rPr lang="en-US" sz="1800" dirty="0" err="1"/>
              <a:t>cazuri</a:t>
            </a:r>
            <a:r>
              <a:rPr lang="en-US" sz="1800" dirty="0"/>
              <a:t>:</a:t>
            </a:r>
            <a:endParaRPr lang="ru-RU" sz="1800" dirty="0"/>
          </a:p>
          <a:p>
            <a:pPr lvl="0" algn="just">
              <a:lnSpc>
                <a:spcPct val="100000"/>
              </a:lnSpc>
              <a:buFont typeface="Wingdings" panose="05000000000000000000" pitchFamily="2" charset="2"/>
              <a:buChar char="Ø"/>
            </a:pPr>
            <a:r>
              <a:rPr lang="en-US" sz="1800" dirty="0" err="1"/>
              <a:t>Achizițiile</a:t>
            </a:r>
            <a:r>
              <a:rPr lang="ro-RO" sz="1800" dirty="0"/>
              <a:t> sectoriale</a:t>
            </a:r>
            <a:r>
              <a:rPr lang="en-US" sz="1800" dirty="0"/>
              <a:t>, a </a:t>
            </a:r>
            <a:r>
              <a:rPr lang="en-US" sz="1800" dirty="0" err="1"/>
              <a:t>căror</a:t>
            </a:r>
            <a:r>
              <a:rPr lang="en-US" sz="1800" dirty="0"/>
              <a:t> </a:t>
            </a:r>
            <a:r>
              <a:rPr lang="en-US" sz="1800" dirty="0" err="1"/>
              <a:t>valoarea</a:t>
            </a:r>
            <a:r>
              <a:rPr lang="en-US" sz="1800" dirty="0"/>
              <a:t> </a:t>
            </a:r>
            <a:r>
              <a:rPr lang="en-US" sz="1800" dirty="0" err="1"/>
              <a:t>estimată</a:t>
            </a:r>
            <a:r>
              <a:rPr lang="en-US" sz="1800" dirty="0"/>
              <a:t> nu </a:t>
            </a:r>
            <a:r>
              <a:rPr lang="en-US" sz="1800" dirty="0" err="1"/>
              <a:t>depășește</a:t>
            </a:r>
            <a:r>
              <a:rPr lang="en-US" sz="1800" dirty="0"/>
              <a:t> 30 000 de lei </a:t>
            </a:r>
            <a:r>
              <a:rPr lang="en-US" sz="1800" dirty="0" err="1"/>
              <a:t>fără</a:t>
            </a:r>
            <a:r>
              <a:rPr lang="en-US" sz="1800" dirty="0"/>
              <a:t> taxa </a:t>
            </a:r>
            <a:r>
              <a:rPr lang="en-US" sz="1800" dirty="0" err="1"/>
              <a:t>pe</a:t>
            </a:r>
            <a:r>
              <a:rPr lang="en-US" sz="1800" dirty="0"/>
              <a:t> </a:t>
            </a:r>
            <a:r>
              <a:rPr lang="en-US" sz="1800" dirty="0" err="1"/>
              <a:t>valoarea</a:t>
            </a:r>
            <a:r>
              <a:rPr lang="en-US" sz="1800" dirty="0"/>
              <a:t> </a:t>
            </a:r>
            <a:r>
              <a:rPr lang="en-US" sz="1800" dirty="0" err="1"/>
              <a:t>adăugată</a:t>
            </a:r>
            <a:r>
              <a:rPr lang="en-US" sz="1800" dirty="0"/>
              <a:t>;</a:t>
            </a:r>
            <a:endParaRPr lang="x-none" sz="1800" dirty="0"/>
          </a:p>
          <a:p>
            <a:pPr lvl="0" algn="just">
              <a:lnSpc>
                <a:spcPct val="100000"/>
              </a:lnSpc>
              <a:buFont typeface="Wingdings" panose="05000000000000000000" pitchFamily="2" charset="2"/>
              <a:buChar char="Ø"/>
            </a:pPr>
            <a:r>
              <a:rPr lang="en-US" sz="1800" dirty="0" err="1"/>
              <a:t>achizițiile</a:t>
            </a:r>
            <a:r>
              <a:rPr lang="en-US" sz="1800" dirty="0"/>
              <a:t> de </a:t>
            </a:r>
            <a:r>
              <a:rPr lang="en-US" sz="1800" dirty="0" err="1"/>
              <a:t>servicii</a:t>
            </a:r>
            <a:r>
              <a:rPr lang="en-US" sz="1800" dirty="0"/>
              <a:t>, </a:t>
            </a:r>
            <a:r>
              <a:rPr lang="en-US" sz="1800" dirty="0" err="1"/>
              <a:t>prestate</a:t>
            </a:r>
            <a:r>
              <a:rPr lang="en-US" sz="1800" dirty="0"/>
              <a:t> de </a:t>
            </a:r>
            <a:r>
              <a:rPr lang="en-US" sz="1800" dirty="0" err="1"/>
              <a:t>către</a:t>
            </a:r>
            <a:r>
              <a:rPr lang="en-US" sz="1800" dirty="0"/>
              <a:t> </a:t>
            </a:r>
            <a:r>
              <a:rPr lang="en-US" sz="1800" dirty="0" err="1"/>
              <a:t>persoane</a:t>
            </a:r>
            <a:r>
              <a:rPr lang="en-US" sz="1800" dirty="0"/>
              <a:t> </a:t>
            </a:r>
            <a:r>
              <a:rPr lang="en-US" sz="1800" dirty="0" err="1"/>
              <a:t>fizice</a:t>
            </a:r>
            <a:r>
              <a:rPr lang="en-US" sz="1800" dirty="0"/>
              <a:t> care nu au </a:t>
            </a:r>
            <a:r>
              <a:rPr lang="en-US" sz="1800" dirty="0" err="1"/>
              <a:t>statut</a:t>
            </a:r>
            <a:r>
              <a:rPr lang="en-US" sz="1800" dirty="0"/>
              <a:t> de </a:t>
            </a:r>
            <a:r>
              <a:rPr lang="en-US" sz="1800" dirty="0" err="1"/>
              <a:t>întreprinzător</a:t>
            </a:r>
            <a:r>
              <a:rPr lang="en-US" sz="1800" dirty="0"/>
              <a:t>;</a:t>
            </a:r>
            <a:endParaRPr lang="x-none" sz="1800" dirty="0"/>
          </a:p>
          <a:p>
            <a:pPr lvl="0" algn="just">
              <a:lnSpc>
                <a:spcPct val="100000"/>
              </a:lnSpc>
              <a:buFont typeface="Wingdings" panose="05000000000000000000" pitchFamily="2" charset="2"/>
              <a:buChar char="Ø"/>
            </a:pPr>
            <a:r>
              <a:rPr lang="en-US" sz="1800" dirty="0" err="1"/>
              <a:t>cazurile</a:t>
            </a:r>
            <a:r>
              <a:rPr lang="en-US" sz="1800" dirty="0"/>
              <a:t>, </a:t>
            </a:r>
            <a:r>
              <a:rPr lang="en-US" sz="1800" dirty="0" err="1"/>
              <a:t>în</a:t>
            </a:r>
            <a:r>
              <a:rPr lang="en-US" sz="1800" dirty="0"/>
              <a:t> care un </a:t>
            </a:r>
            <a:r>
              <a:rPr lang="en-US" sz="1800" dirty="0" err="1"/>
              <a:t>singur</a:t>
            </a:r>
            <a:r>
              <a:rPr lang="en-US" sz="1800" dirty="0"/>
              <a:t> operator economic </a:t>
            </a:r>
            <a:r>
              <a:rPr lang="en-US" sz="1800" dirty="0" err="1"/>
              <a:t>dispune</a:t>
            </a:r>
            <a:r>
              <a:rPr lang="en-US" sz="1800" dirty="0"/>
              <a:t> de </a:t>
            </a:r>
            <a:r>
              <a:rPr lang="en-US" sz="1800" dirty="0" err="1"/>
              <a:t>bunurile</a:t>
            </a:r>
            <a:r>
              <a:rPr lang="en-US" sz="1800" dirty="0"/>
              <a:t>, </a:t>
            </a:r>
            <a:r>
              <a:rPr lang="en-US" sz="1800" dirty="0" err="1"/>
              <a:t>lucrările</a:t>
            </a:r>
            <a:r>
              <a:rPr lang="en-US" sz="1800" dirty="0"/>
              <a:t> </a:t>
            </a:r>
            <a:r>
              <a:rPr lang="en-US" sz="1800" dirty="0" err="1"/>
              <a:t>și</a:t>
            </a:r>
            <a:r>
              <a:rPr lang="en-US" sz="1800" dirty="0"/>
              <a:t> </a:t>
            </a:r>
            <a:r>
              <a:rPr lang="en-US" sz="1800" dirty="0" err="1"/>
              <a:t>serviciile</a:t>
            </a:r>
            <a:r>
              <a:rPr lang="en-US" sz="1800" dirty="0"/>
              <a:t> </a:t>
            </a:r>
            <a:r>
              <a:rPr lang="en-US" sz="1800" dirty="0" err="1"/>
              <a:t>necesare</a:t>
            </a:r>
            <a:r>
              <a:rPr lang="en-US" sz="1800" dirty="0"/>
              <a:t> </a:t>
            </a:r>
            <a:r>
              <a:rPr lang="en-US" sz="1800" dirty="0" err="1"/>
              <a:t>sau</a:t>
            </a:r>
            <a:r>
              <a:rPr lang="en-US" sz="1800" dirty="0"/>
              <a:t> un </a:t>
            </a:r>
            <a:r>
              <a:rPr lang="en-US" sz="1800" dirty="0" err="1"/>
              <a:t>singur</a:t>
            </a:r>
            <a:r>
              <a:rPr lang="en-US" sz="1800" dirty="0"/>
              <a:t> operator economic are </a:t>
            </a:r>
            <a:r>
              <a:rPr lang="en-US" sz="1800" dirty="0" err="1"/>
              <a:t>drepturi</a:t>
            </a:r>
            <a:r>
              <a:rPr lang="en-US" sz="1800" dirty="0"/>
              <a:t> </a:t>
            </a:r>
            <a:r>
              <a:rPr lang="en-US" sz="1800" dirty="0" err="1"/>
              <a:t>prioritare</a:t>
            </a:r>
            <a:r>
              <a:rPr lang="en-US" sz="1800" dirty="0"/>
              <a:t> </a:t>
            </a:r>
            <a:r>
              <a:rPr lang="en-US" sz="1800" dirty="0" err="1"/>
              <a:t>asupra</a:t>
            </a:r>
            <a:r>
              <a:rPr lang="en-US" sz="1800" dirty="0"/>
              <a:t> </a:t>
            </a:r>
            <a:r>
              <a:rPr lang="en-US" sz="1800" dirty="0" err="1"/>
              <a:t>bunurilor</a:t>
            </a:r>
            <a:r>
              <a:rPr lang="en-US" sz="1800" dirty="0"/>
              <a:t>, </a:t>
            </a:r>
            <a:r>
              <a:rPr lang="en-US" sz="1800" dirty="0" err="1"/>
              <a:t>lucrărilor</a:t>
            </a:r>
            <a:r>
              <a:rPr lang="en-US" sz="1800" dirty="0"/>
              <a:t>, </a:t>
            </a:r>
            <a:r>
              <a:rPr lang="en-US" sz="1800" dirty="0" err="1"/>
              <a:t>serviciilor</a:t>
            </a:r>
            <a:r>
              <a:rPr lang="en-US" sz="1800" dirty="0"/>
              <a:t> </a:t>
            </a:r>
            <a:r>
              <a:rPr lang="en-US" sz="1800" dirty="0" err="1"/>
              <a:t>și</a:t>
            </a:r>
            <a:r>
              <a:rPr lang="en-US" sz="1800" dirty="0"/>
              <a:t> nu </a:t>
            </a:r>
            <a:r>
              <a:rPr lang="en-US" sz="1800" dirty="0" err="1"/>
              <a:t>există</a:t>
            </a:r>
            <a:r>
              <a:rPr lang="en-US" sz="1800" dirty="0"/>
              <a:t> o </a:t>
            </a:r>
            <a:r>
              <a:rPr lang="en-US" sz="1800" dirty="0" err="1"/>
              <a:t>altă</a:t>
            </a:r>
            <a:r>
              <a:rPr lang="en-US" sz="1800" dirty="0"/>
              <a:t> </a:t>
            </a:r>
            <a:r>
              <a:rPr lang="en-US" sz="1800" dirty="0" err="1"/>
              <a:t>alternativă</a:t>
            </a:r>
            <a:r>
              <a:rPr lang="ro-RO" sz="1800" dirty="0"/>
              <a:t>.</a:t>
            </a:r>
            <a:endParaRPr lang="ru-RU" sz="1800" dirty="0"/>
          </a:p>
          <a:p>
            <a:pPr algn="just"/>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02269736"/>
      </p:ext>
    </p:extLst>
  </p:cSld>
  <p:clrMapOvr>
    <a:overrideClrMapping bg1="lt1" tx1="dk1" bg2="lt2" tx2="dk2" accent1="accent1" accent2="accent2" accent3="accent3" accent4="accent4" accent5="accent5" accent6="accent6" hlink="hlink" folHlink="folHlink"/>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Achiziții de valoare mică</a:t>
            </a:r>
            <a:endParaRPr lang="ro-RO" sz="3600" dirty="0"/>
          </a:p>
        </p:txBody>
      </p:sp>
      <p:sp>
        <p:nvSpPr>
          <p:cNvPr id="6" name="Объект 5"/>
          <p:cNvSpPr>
            <a:spLocks noGrp="1"/>
          </p:cNvSpPr>
          <p:nvPr>
            <p:ph idx="1"/>
          </p:nvPr>
        </p:nvSpPr>
        <p:spPr>
          <a:xfrm>
            <a:off x="1088020" y="1825625"/>
            <a:ext cx="9803757" cy="3359833"/>
          </a:xfrm>
        </p:spPr>
        <p:txBody>
          <a:bodyPr>
            <a:normAutofit lnSpcReduction="10000"/>
          </a:bodyPr>
          <a:lstStyle/>
          <a:p>
            <a:pPr algn="just">
              <a:lnSpc>
                <a:spcPct val="110000"/>
              </a:lnSpc>
            </a:pPr>
            <a:r>
              <a:rPr lang="en-US" sz="1800" dirty="0" err="1"/>
              <a:t>Planificarea</a:t>
            </a:r>
            <a:r>
              <a:rPr lang="en-US" sz="1800" dirty="0"/>
              <a:t> </a:t>
            </a:r>
            <a:r>
              <a:rPr lang="en-US" sz="1800" dirty="0" err="1"/>
              <a:t>achizițiilor</a:t>
            </a:r>
            <a:r>
              <a:rPr lang="en-US" sz="1800" dirty="0"/>
              <a:t> </a:t>
            </a:r>
            <a:r>
              <a:rPr lang="ro-RO" sz="1800" dirty="0"/>
              <a:t>sectoriale</a:t>
            </a:r>
            <a:r>
              <a:rPr lang="en-US" sz="1800" dirty="0"/>
              <a:t> de </a:t>
            </a:r>
            <a:r>
              <a:rPr lang="en-US" sz="1800" dirty="0" err="1"/>
              <a:t>valoare</a:t>
            </a:r>
            <a:r>
              <a:rPr lang="en-US" sz="1800" dirty="0"/>
              <a:t> </a:t>
            </a:r>
            <a:r>
              <a:rPr lang="en-US" sz="1800" dirty="0" err="1"/>
              <a:t>mică</a:t>
            </a:r>
            <a:r>
              <a:rPr lang="en-US" sz="1800" dirty="0"/>
              <a:t> se </a:t>
            </a:r>
            <a:r>
              <a:rPr lang="en-US" sz="1800" dirty="0" err="1"/>
              <a:t>efectuează</a:t>
            </a:r>
            <a:r>
              <a:rPr lang="en-US" sz="1800" dirty="0"/>
              <a:t> </a:t>
            </a:r>
            <a:r>
              <a:rPr lang="en-US" sz="1800" dirty="0" err="1"/>
              <a:t>în</a:t>
            </a:r>
            <a:r>
              <a:rPr lang="en-US" sz="1800" dirty="0"/>
              <a:t> </a:t>
            </a:r>
            <a:r>
              <a:rPr lang="en-US" sz="1800" dirty="0" err="1"/>
              <a:t>conformitate</a:t>
            </a:r>
            <a:r>
              <a:rPr lang="en-US" sz="1800" dirty="0"/>
              <a:t> cu </a:t>
            </a:r>
            <a:r>
              <a:rPr lang="en-US" sz="1800" dirty="0" err="1"/>
              <a:t>regulile</a:t>
            </a:r>
            <a:r>
              <a:rPr lang="en-US" sz="1800" dirty="0"/>
              <a:t> </a:t>
            </a:r>
            <a:r>
              <a:rPr lang="en-US" sz="1800" dirty="0" err="1"/>
              <a:t>generale</a:t>
            </a:r>
            <a:r>
              <a:rPr lang="en-US" sz="1800" dirty="0"/>
              <a:t> de </a:t>
            </a:r>
            <a:r>
              <a:rPr lang="en-US" sz="1800" dirty="0" err="1"/>
              <a:t>planificare</a:t>
            </a:r>
            <a:r>
              <a:rPr lang="x-none" sz="1800" dirty="0"/>
              <a:t>.</a:t>
            </a:r>
          </a:p>
          <a:p>
            <a:pPr algn="just">
              <a:lnSpc>
                <a:spcPct val="110000"/>
              </a:lnSpc>
            </a:pPr>
            <a:r>
              <a:rPr lang="en-US" sz="1800" dirty="0" err="1"/>
              <a:t>Calcularea</a:t>
            </a:r>
            <a:r>
              <a:rPr lang="en-US" sz="1800" dirty="0"/>
              <a:t> </a:t>
            </a:r>
            <a:r>
              <a:rPr lang="en-US" sz="1800" dirty="0" err="1"/>
              <a:t>valorii</a:t>
            </a:r>
            <a:r>
              <a:rPr lang="en-US" sz="1800" dirty="0"/>
              <a:t> estimate a</a:t>
            </a:r>
            <a:r>
              <a:rPr lang="ro-RO" sz="1800" dirty="0"/>
              <a:t>l</a:t>
            </a:r>
            <a:r>
              <a:rPr lang="en-US" sz="1800" dirty="0"/>
              <a:t> </a:t>
            </a:r>
            <a:r>
              <a:rPr lang="en-US" sz="1800" dirty="0" err="1"/>
              <a:t>unui</a:t>
            </a:r>
            <a:r>
              <a:rPr lang="en-US" sz="1800" dirty="0"/>
              <a:t> contract de </a:t>
            </a:r>
            <a:r>
              <a:rPr lang="en-US" sz="1800" dirty="0" err="1"/>
              <a:t>achiziți</a:t>
            </a:r>
            <a:r>
              <a:rPr lang="ro-RO" sz="1800" dirty="0"/>
              <a:t>i sectoriale</a:t>
            </a:r>
            <a:r>
              <a:rPr lang="en-US" sz="1800" dirty="0"/>
              <a:t> de </a:t>
            </a:r>
            <a:r>
              <a:rPr lang="en-US" sz="1800" dirty="0" err="1"/>
              <a:t>valoare</a:t>
            </a:r>
            <a:r>
              <a:rPr lang="en-US" sz="1800" dirty="0"/>
              <a:t> </a:t>
            </a:r>
            <a:r>
              <a:rPr lang="en-US" sz="1800" dirty="0" err="1"/>
              <a:t>mică</a:t>
            </a:r>
            <a:r>
              <a:rPr lang="en-US" sz="1800" dirty="0"/>
              <a:t> se </a:t>
            </a:r>
            <a:r>
              <a:rPr lang="en-US" sz="1800" dirty="0" err="1"/>
              <a:t>efectuează</a:t>
            </a:r>
            <a:r>
              <a:rPr lang="en-US" sz="1800" dirty="0"/>
              <a:t> </a:t>
            </a:r>
            <a:r>
              <a:rPr lang="en-US" sz="1800" dirty="0" err="1"/>
              <a:t>în</a:t>
            </a:r>
            <a:r>
              <a:rPr lang="en-US" sz="1800" dirty="0"/>
              <a:t> </a:t>
            </a:r>
            <a:r>
              <a:rPr lang="en-US" sz="1800" dirty="0" err="1"/>
              <a:t>conformitate</a:t>
            </a:r>
            <a:r>
              <a:rPr lang="en-US" sz="1800" dirty="0"/>
              <a:t> cu </a:t>
            </a:r>
            <a:r>
              <a:rPr lang="en-US" sz="1800" dirty="0" err="1"/>
              <a:t>normele</a:t>
            </a:r>
            <a:r>
              <a:rPr lang="en-US" sz="1800" dirty="0"/>
              <a:t> </a:t>
            </a:r>
            <a:r>
              <a:rPr lang="en-US" sz="1800" dirty="0" err="1"/>
              <a:t>generale</a:t>
            </a:r>
            <a:r>
              <a:rPr lang="en-US" sz="1800" dirty="0"/>
              <a:t>. </a:t>
            </a:r>
            <a:r>
              <a:rPr lang="en-US" sz="1800" dirty="0" err="1"/>
              <a:t>În</a:t>
            </a:r>
            <a:r>
              <a:rPr lang="en-US" sz="1800" dirty="0"/>
              <a:t> </a:t>
            </a:r>
            <a:r>
              <a:rPr lang="en-US" sz="1800" dirty="0" err="1"/>
              <a:t>cazul</a:t>
            </a:r>
            <a:r>
              <a:rPr lang="en-US" sz="1800" dirty="0"/>
              <a:t> </a:t>
            </a:r>
            <a:r>
              <a:rPr lang="en-US" sz="1800" dirty="0" err="1"/>
              <a:t>divizării</a:t>
            </a:r>
            <a:r>
              <a:rPr lang="en-US" sz="1800" dirty="0"/>
              <a:t> </a:t>
            </a:r>
            <a:r>
              <a:rPr lang="en-US" sz="1800" dirty="0" err="1"/>
              <a:t>pe</a:t>
            </a:r>
            <a:r>
              <a:rPr lang="en-US" sz="1800" dirty="0"/>
              <a:t> </a:t>
            </a:r>
            <a:r>
              <a:rPr lang="en-US" sz="1800" dirty="0" err="1"/>
              <a:t>loturi</a:t>
            </a:r>
            <a:r>
              <a:rPr lang="en-US" sz="1800" dirty="0"/>
              <a:t> </a:t>
            </a:r>
            <a:r>
              <a:rPr lang="en-US" sz="1800" dirty="0" err="1"/>
              <a:t>valoarea</a:t>
            </a:r>
            <a:r>
              <a:rPr lang="en-US" sz="1800" dirty="0"/>
              <a:t> </a:t>
            </a:r>
            <a:r>
              <a:rPr lang="en-US" sz="1800" dirty="0" err="1"/>
              <a:t>estimată</a:t>
            </a:r>
            <a:r>
              <a:rPr lang="en-US" sz="1800" dirty="0"/>
              <a:t> a </a:t>
            </a:r>
            <a:r>
              <a:rPr lang="en-US" sz="1800" dirty="0" err="1"/>
              <a:t>achiziției</a:t>
            </a:r>
            <a:r>
              <a:rPr lang="en-US" sz="1800" dirty="0"/>
              <a:t> se </a:t>
            </a:r>
            <a:r>
              <a:rPr lang="en-US" sz="1800" dirty="0" err="1"/>
              <a:t>determină</a:t>
            </a:r>
            <a:r>
              <a:rPr lang="en-US" sz="1800" dirty="0"/>
              <a:t> </a:t>
            </a:r>
            <a:r>
              <a:rPr lang="en-US" sz="1800" dirty="0" err="1"/>
              <a:t>pentru</a:t>
            </a:r>
            <a:r>
              <a:rPr lang="en-US" sz="1800" dirty="0"/>
              <a:t> </a:t>
            </a:r>
            <a:r>
              <a:rPr lang="en-US" sz="1800" dirty="0" err="1"/>
              <a:t>fiecare</a:t>
            </a:r>
            <a:r>
              <a:rPr lang="en-US" sz="1800" dirty="0"/>
              <a:t> lot </a:t>
            </a:r>
            <a:r>
              <a:rPr lang="en-US" sz="1800" dirty="0" err="1"/>
              <a:t>în</a:t>
            </a:r>
            <a:r>
              <a:rPr lang="en-US" sz="1800" dirty="0"/>
              <a:t> parte</a:t>
            </a:r>
            <a:r>
              <a:rPr lang="x-none" sz="1800" dirty="0"/>
              <a:t>.</a:t>
            </a:r>
          </a:p>
          <a:p>
            <a:pPr algn="just">
              <a:lnSpc>
                <a:spcPct val="110000"/>
              </a:lnSpc>
            </a:pPr>
            <a:r>
              <a:rPr lang="x-none" sz="1800" dirty="0"/>
              <a:t>E</a:t>
            </a:r>
            <a:r>
              <a:rPr lang="en-US" sz="1800" dirty="0" err="1"/>
              <a:t>ntitatea</a:t>
            </a:r>
            <a:r>
              <a:rPr lang="en-US" sz="1800" dirty="0"/>
              <a:t> </a:t>
            </a:r>
            <a:r>
              <a:rPr lang="en-US" sz="1800" dirty="0" err="1"/>
              <a:t>contractantă</a:t>
            </a:r>
            <a:r>
              <a:rPr lang="en-US" sz="1800" dirty="0"/>
              <a:t> </a:t>
            </a:r>
            <a:r>
              <a:rPr lang="en-US" sz="1800" dirty="0" err="1"/>
              <a:t>publică</a:t>
            </a:r>
            <a:r>
              <a:rPr lang="en-US" sz="1800" dirty="0"/>
              <a:t>, </a:t>
            </a:r>
            <a:r>
              <a:rPr lang="en-US" sz="1800" dirty="0" err="1"/>
              <a:t>în</a:t>
            </a:r>
            <a:r>
              <a:rPr lang="en-US" sz="1800" dirty="0"/>
              <a:t> </a:t>
            </a:r>
            <a:r>
              <a:rPr lang="en-US" sz="1800" dirty="0" err="1"/>
              <a:t>prealabil</a:t>
            </a:r>
            <a:r>
              <a:rPr lang="en-US" sz="1800" dirty="0"/>
              <a:t>, </a:t>
            </a:r>
            <a:r>
              <a:rPr lang="en-US" sz="1800" dirty="0" err="1"/>
              <a:t>în</a:t>
            </a:r>
            <a:r>
              <a:rPr lang="en-US" sz="1800" dirty="0"/>
              <a:t> </a:t>
            </a:r>
            <a:r>
              <a:rPr lang="ro-RO" sz="1800" dirty="0"/>
              <a:t>SIA </a:t>
            </a:r>
            <a:r>
              <a:rPr lang="it-IT" sz="1800" dirty="0"/>
              <a:t>„</a:t>
            </a:r>
            <a:r>
              <a:rPr lang="ro-RO" sz="1800" dirty="0"/>
              <a:t>RSAP” anunțul</a:t>
            </a:r>
            <a:r>
              <a:rPr lang="en-US" sz="1800" dirty="0"/>
              <a:t> cu </a:t>
            </a:r>
            <a:r>
              <a:rPr lang="en-US" sz="1800" dirty="0" err="1"/>
              <a:t>privire</a:t>
            </a:r>
            <a:r>
              <a:rPr lang="en-US" sz="1800" dirty="0"/>
              <a:t> la </a:t>
            </a:r>
            <a:r>
              <a:rPr lang="en-US" sz="1800" dirty="0" err="1"/>
              <a:t>inițierea</a:t>
            </a:r>
            <a:r>
              <a:rPr lang="en-US" sz="1800" dirty="0"/>
              <a:t> </a:t>
            </a:r>
            <a:r>
              <a:rPr lang="en-US" sz="1800" dirty="0" err="1"/>
              <a:t>achiziției</a:t>
            </a:r>
            <a:r>
              <a:rPr lang="en-US" sz="1800" dirty="0"/>
              <a:t> </a:t>
            </a:r>
            <a:r>
              <a:rPr lang="ro-RO" sz="1800" dirty="0"/>
              <a:t>sectoriale</a:t>
            </a:r>
            <a:r>
              <a:rPr lang="en-US" sz="1800" dirty="0"/>
              <a:t> de </a:t>
            </a:r>
            <a:r>
              <a:rPr lang="en-US" sz="1800" dirty="0" err="1"/>
              <a:t>valoare</a:t>
            </a:r>
            <a:r>
              <a:rPr lang="en-US" sz="1800" dirty="0"/>
              <a:t> </a:t>
            </a:r>
            <a:r>
              <a:rPr lang="en-US" sz="1800" dirty="0" err="1"/>
              <a:t>mică</a:t>
            </a:r>
            <a:r>
              <a:rPr lang="x-none" sz="1800" dirty="0"/>
              <a:t>.</a:t>
            </a:r>
          </a:p>
          <a:p>
            <a:pPr lvl="0" algn="just">
              <a:lnSpc>
                <a:spcPct val="110000"/>
              </a:lnSpc>
            </a:pPr>
            <a:r>
              <a:rPr lang="x-none" sz="1800" dirty="0"/>
              <a:t>E</a:t>
            </a:r>
            <a:r>
              <a:rPr lang="en-US" sz="1800" dirty="0" err="1"/>
              <a:t>ntitatea</a:t>
            </a:r>
            <a:r>
              <a:rPr lang="en-US" sz="1800" dirty="0"/>
              <a:t> </a:t>
            </a:r>
            <a:r>
              <a:rPr lang="en-US" sz="1800" dirty="0" err="1"/>
              <a:t>contractantă</a:t>
            </a:r>
            <a:r>
              <a:rPr lang="en-US" sz="1800" dirty="0"/>
              <a:t> </a:t>
            </a:r>
            <a:r>
              <a:rPr lang="en-US" sz="1800" dirty="0" err="1"/>
              <a:t>stabilește</a:t>
            </a:r>
            <a:r>
              <a:rPr lang="en-US" sz="1800" dirty="0"/>
              <a:t>, </a:t>
            </a:r>
            <a:r>
              <a:rPr lang="en-US" sz="1800" dirty="0" err="1"/>
              <a:t>în</a:t>
            </a:r>
            <a:r>
              <a:rPr lang="en-US" sz="1800" dirty="0"/>
              <a:t> </a:t>
            </a:r>
            <a:r>
              <a:rPr lang="en-US" sz="1800" dirty="0" err="1"/>
              <a:t>anunțul</a:t>
            </a:r>
            <a:r>
              <a:rPr lang="en-US" sz="1800" dirty="0"/>
              <a:t> cu </a:t>
            </a:r>
            <a:r>
              <a:rPr lang="en-US" sz="1800" dirty="0" err="1"/>
              <a:t>privire</a:t>
            </a:r>
            <a:r>
              <a:rPr lang="en-US" sz="1800" dirty="0"/>
              <a:t> la </a:t>
            </a:r>
            <a:r>
              <a:rPr lang="en-US" sz="1800" dirty="0" err="1"/>
              <a:t>inițierea</a:t>
            </a:r>
            <a:r>
              <a:rPr lang="en-US" sz="1800" dirty="0"/>
              <a:t> </a:t>
            </a:r>
            <a:r>
              <a:rPr lang="en-US" sz="1800" dirty="0" err="1"/>
              <a:t>achiziției</a:t>
            </a:r>
            <a:r>
              <a:rPr lang="en-US" sz="1800" dirty="0"/>
              <a:t> </a:t>
            </a:r>
            <a:r>
              <a:rPr lang="ro-RO" sz="1800" dirty="0"/>
              <a:t>sectoriale </a:t>
            </a:r>
            <a:r>
              <a:rPr lang="en-US" sz="1800" dirty="0"/>
              <a:t>de </a:t>
            </a:r>
            <a:r>
              <a:rPr lang="en-US" sz="1800" dirty="0" err="1"/>
              <a:t>valoare</a:t>
            </a:r>
            <a:r>
              <a:rPr lang="en-US" sz="1800" dirty="0"/>
              <a:t> </a:t>
            </a:r>
            <a:r>
              <a:rPr lang="en-US" sz="1800" dirty="0" err="1"/>
              <a:t>mică</a:t>
            </a:r>
            <a:r>
              <a:rPr lang="en-US" sz="1800" dirty="0"/>
              <a:t>, </a:t>
            </a:r>
            <a:r>
              <a:rPr lang="en-US" sz="1800" dirty="0" err="1"/>
              <a:t>criteriile</a:t>
            </a:r>
            <a:r>
              <a:rPr lang="en-US" sz="1800" dirty="0"/>
              <a:t> </a:t>
            </a:r>
            <a:r>
              <a:rPr lang="en-US" sz="1800" dirty="0" err="1"/>
              <a:t>minime</a:t>
            </a:r>
            <a:r>
              <a:rPr lang="en-US" sz="1800" dirty="0"/>
              <a:t> de </a:t>
            </a:r>
            <a:r>
              <a:rPr lang="en-US" sz="1800" dirty="0" err="1"/>
              <a:t>calificare</a:t>
            </a:r>
            <a:r>
              <a:rPr lang="en-US" sz="1800" dirty="0"/>
              <a:t> </a:t>
            </a:r>
            <a:r>
              <a:rPr lang="en-US" sz="1800" dirty="0" err="1"/>
              <a:t>și</a:t>
            </a:r>
            <a:r>
              <a:rPr lang="en-US" sz="1800" dirty="0"/>
              <a:t> </a:t>
            </a:r>
            <a:r>
              <a:rPr lang="ro-RO" sz="1800" dirty="0"/>
              <a:t>de </a:t>
            </a:r>
            <a:r>
              <a:rPr lang="en-US" sz="1800" dirty="0" err="1"/>
              <a:t>selecție</a:t>
            </a:r>
            <a:r>
              <a:rPr lang="en-US" sz="1800" dirty="0"/>
              <a:t> </a:t>
            </a:r>
            <a:r>
              <a:rPr lang="en-US" sz="1800" dirty="0" err="1"/>
              <a:t>pe</a:t>
            </a:r>
            <a:r>
              <a:rPr lang="en-US" sz="1800" dirty="0"/>
              <a:t> care </a:t>
            </a:r>
            <a:r>
              <a:rPr lang="en-US" sz="1800" dirty="0" err="1"/>
              <a:t>operatorii</a:t>
            </a:r>
            <a:r>
              <a:rPr lang="en-US" sz="1800" dirty="0"/>
              <a:t> </a:t>
            </a:r>
            <a:r>
              <a:rPr lang="en-US" sz="1800" dirty="0" err="1"/>
              <a:t>economici</a:t>
            </a:r>
            <a:r>
              <a:rPr lang="en-US" sz="1800" dirty="0"/>
              <a:t> </a:t>
            </a:r>
            <a:r>
              <a:rPr lang="en-US" sz="1800" dirty="0" err="1"/>
              <a:t>trebuie</a:t>
            </a:r>
            <a:r>
              <a:rPr lang="en-US" sz="1800" dirty="0"/>
              <a:t> </a:t>
            </a:r>
            <a:r>
              <a:rPr lang="en-US" sz="1800" dirty="0" err="1"/>
              <a:t>să</a:t>
            </a:r>
            <a:r>
              <a:rPr lang="en-US" sz="1800" dirty="0"/>
              <a:t> le </a:t>
            </a:r>
            <a:r>
              <a:rPr lang="en-US" sz="1800" dirty="0" err="1"/>
              <a:t>îndeplinească</a:t>
            </a:r>
            <a:r>
              <a:rPr lang="en-US" sz="1800" dirty="0"/>
              <a:t>.</a:t>
            </a:r>
            <a:endParaRPr lang="x-none" sz="1800" dirty="0"/>
          </a:p>
          <a:p>
            <a:pPr algn="just"/>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17477342"/>
      </p:ext>
    </p:extLst>
  </p:cSld>
  <p:clrMapOvr>
    <a:overrideClrMapping bg1="lt1" tx1="dk1" bg2="lt2" tx2="dk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Achiziții de valoare mică</a:t>
            </a:r>
            <a:endParaRPr lang="ro-RO" sz="3600" dirty="0"/>
          </a:p>
        </p:txBody>
      </p:sp>
      <p:sp>
        <p:nvSpPr>
          <p:cNvPr id="6" name="Объект 5"/>
          <p:cNvSpPr>
            <a:spLocks noGrp="1"/>
          </p:cNvSpPr>
          <p:nvPr>
            <p:ph idx="1"/>
          </p:nvPr>
        </p:nvSpPr>
        <p:spPr>
          <a:xfrm>
            <a:off x="838200" y="1825625"/>
            <a:ext cx="10515600" cy="3741798"/>
          </a:xfrm>
        </p:spPr>
        <p:txBody>
          <a:bodyPr>
            <a:normAutofit/>
          </a:bodyPr>
          <a:lstStyle/>
          <a:p>
            <a:pPr lvl="0" algn="just">
              <a:lnSpc>
                <a:spcPct val="100000"/>
              </a:lnSpc>
            </a:pPr>
            <a:r>
              <a:rPr lang="x-none" sz="1800" dirty="0"/>
              <a:t>E</a:t>
            </a:r>
            <a:r>
              <a:rPr lang="en-US" sz="1800" dirty="0" err="1"/>
              <a:t>ntitatea</a:t>
            </a:r>
            <a:r>
              <a:rPr lang="en-US" sz="1800" dirty="0"/>
              <a:t> </a:t>
            </a:r>
            <a:r>
              <a:rPr lang="en-US" sz="1800" dirty="0" err="1"/>
              <a:t>contractantă</a:t>
            </a:r>
            <a:r>
              <a:rPr lang="en-US" sz="1800" dirty="0"/>
              <a:t> </a:t>
            </a:r>
            <a:r>
              <a:rPr lang="en-US" sz="1800" dirty="0" err="1"/>
              <a:t>stabileşte</a:t>
            </a:r>
            <a:r>
              <a:rPr lang="en-US" sz="1800" dirty="0"/>
              <a:t> </a:t>
            </a:r>
            <a:r>
              <a:rPr lang="en-US" sz="1800" dirty="0" err="1"/>
              <a:t>oferta</a:t>
            </a:r>
            <a:r>
              <a:rPr lang="en-US" sz="1800" dirty="0"/>
              <a:t> </a:t>
            </a:r>
            <a:r>
              <a:rPr lang="en-US" sz="1800" dirty="0" err="1"/>
              <a:t>cea</a:t>
            </a:r>
            <a:r>
              <a:rPr lang="en-US" sz="1800" dirty="0"/>
              <a:t> </a:t>
            </a:r>
            <a:r>
              <a:rPr lang="en-US" sz="1800" dirty="0" err="1"/>
              <a:t>mai</a:t>
            </a:r>
            <a:r>
              <a:rPr lang="en-US" sz="1800" dirty="0"/>
              <a:t> </a:t>
            </a:r>
            <a:r>
              <a:rPr lang="en-US" sz="1800" dirty="0" err="1"/>
              <a:t>avantajoasă</a:t>
            </a:r>
            <a:r>
              <a:rPr lang="en-US" sz="1800" dirty="0"/>
              <a:t> din </a:t>
            </a:r>
            <a:r>
              <a:rPr lang="en-US" sz="1800" dirty="0" err="1"/>
              <a:t>punct</a:t>
            </a:r>
            <a:r>
              <a:rPr lang="en-US" sz="1800" dirty="0"/>
              <a:t> de </a:t>
            </a:r>
            <a:r>
              <a:rPr lang="en-US" sz="1800" dirty="0" err="1"/>
              <a:t>vedere</a:t>
            </a:r>
            <a:r>
              <a:rPr lang="en-US" sz="1800" dirty="0"/>
              <a:t> economic </a:t>
            </a:r>
            <a:r>
              <a:rPr lang="en-US" sz="1800" dirty="0" err="1"/>
              <a:t>pe</a:t>
            </a:r>
            <a:r>
              <a:rPr lang="en-US" sz="1800" dirty="0"/>
              <a:t> </a:t>
            </a:r>
            <a:r>
              <a:rPr lang="en-US" sz="1800" dirty="0" err="1"/>
              <a:t>baza</a:t>
            </a:r>
            <a:r>
              <a:rPr lang="en-US" sz="1800" dirty="0"/>
              <a:t> </a:t>
            </a:r>
            <a:r>
              <a:rPr lang="en-US" sz="1800" dirty="0" err="1"/>
              <a:t>criteriului</a:t>
            </a:r>
            <a:r>
              <a:rPr lang="en-US" sz="1800" dirty="0"/>
              <a:t> de </a:t>
            </a:r>
            <a:r>
              <a:rPr lang="en-US" sz="1800" dirty="0" err="1"/>
              <a:t>atribuire</a:t>
            </a:r>
            <a:r>
              <a:rPr lang="en-US" sz="1800" dirty="0"/>
              <a:t> </a:t>
            </a:r>
            <a:r>
              <a:rPr lang="en-US" sz="1800" dirty="0" err="1"/>
              <a:t>şi</a:t>
            </a:r>
            <a:r>
              <a:rPr lang="en-US" sz="1800" dirty="0"/>
              <a:t> a </a:t>
            </a:r>
            <a:r>
              <a:rPr lang="en-US" sz="1800" dirty="0" err="1"/>
              <a:t>factorilor</a:t>
            </a:r>
            <a:r>
              <a:rPr lang="en-US" sz="1800" dirty="0"/>
              <a:t> de </a:t>
            </a:r>
            <a:r>
              <a:rPr lang="en-US" sz="1800" dirty="0" err="1"/>
              <a:t>evaluare</a:t>
            </a:r>
            <a:r>
              <a:rPr lang="en-US" sz="1800" dirty="0"/>
              <a:t> </a:t>
            </a:r>
            <a:r>
              <a:rPr lang="en-US" sz="1800" dirty="0" err="1"/>
              <a:t>prevăzuţi</a:t>
            </a:r>
            <a:r>
              <a:rPr lang="en-US" sz="1800" dirty="0"/>
              <a:t> </a:t>
            </a:r>
            <a:r>
              <a:rPr lang="en-US" sz="1800" dirty="0" err="1"/>
              <a:t>în</a:t>
            </a:r>
            <a:r>
              <a:rPr lang="en-US" sz="1800" dirty="0"/>
              <a:t> </a:t>
            </a:r>
            <a:r>
              <a:rPr lang="en-US" sz="1800" dirty="0" err="1"/>
              <a:t>anunțul</a:t>
            </a:r>
            <a:r>
              <a:rPr lang="en-US" sz="1800" dirty="0"/>
              <a:t> cu </a:t>
            </a:r>
            <a:r>
              <a:rPr lang="en-US" sz="1800" dirty="0" err="1"/>
              <a:t>privire</a:t>
            </a:r>
            <a:r>
              <a:rPr lang="en-US" sz="1800" dirty="0"/>
              <a:t> la </a:t>
            </a:r>
            <a:r>
              <a:rPr lang="en-US" sz="1800" dirty="0" err="1"/>
              <a:t>inițierea</a:t>
            </a:r>
            <a:r>
              <a:rPr lang="en-US" sz="1800" dirty="0"/>
              <a:t> </a:t>
            </a:r>
            <a:r>
              <a:rPr lang="en-US" sz="1800" dirty="0" err="1"/>
              <a:t>achiziției</a:t>
            </a:r>
            <a:r>
              <a:rPr lang="en-US" sz="1800" dirty="0"/>
              <a:t> </a:t>
            </a:r>
            <a:r>
              <a:rPr lang="ro-RO" sz="1800" dirty="0"/>
              <a:t>sectoriale</a:t>
            </a:r>
            <a:r>
              <a:rPr lang="en-US" sz="1800" dirty="0"/>
              <a:t> de </a:t>
            </a:r>
            <a:r>
              <a:rPr lang="en-US" sz="1800" dirty="0" err="1"/>
              <a:t>valoare</a:t>
            </a:r>
            <a:r>
              <a:rPr lang="en-US" sz="1800" dirty="0"/>
              <a:t> </a:t>
            </a:r>
            <a:r>
              <a:rPr lang="en-US" sz="1800" dirty="0" err="1"/>
              <a:t>mică</a:t>
            </a:r>
            <a:r>
              <a:rPr lang="en-US" sz="1800" dirty="0"/>
              <a:t> </a:t>
            </a:r>
            <a:r>
              <a:rPr lang="en-US" sz="1800" dirty="0" err="1"/>
              <a:t>publicat</a:t>
            </a:r>
            <a:r>
              <a:rPr lang="en-US" sz="1800" dirty="0"/>
              <a:t> </a:t>
            </a:r>
            <a:r>
              <a:rPr lang="en-US" sz="1800" dirty="0" err="1"/>
              <a:t>în</a:t>
            </a:r>
            <a:r>
              <a:rPr lang="en-US" sz="1800" dirty="0"/>
              <a:t> SIA „RSAP”.</a:t>
            </a:r>
            <a:endParaRPr lang="x-none" sz="1800" dirty="0"/>
          </a:p>
          <a:p>
            <a:pPr lvl="0" algn="just">
              <a:lnSpc>
                <a:spcPct val="100000"/>
              </a:lnSpc>
            </a:pPr>
            <a:r>
              <a:rPr lang="en-US" sz="1800" dirty="0" err="1"/>
              <a:t>Atribuirea</a:t>
            </a:r>
            <a:r>
              <a:rPr lang="en-US" sz="1800" dirty="0"/>
              <a:t> </a:t>
            </a:r>
            <a:r>
              <a:rPr lang="en-US" sz="1800" dirty="0" err="1"/>
              <a:t>unui</a:t>
            </a:r>
            <a:r>
              <a:rPr lang="en-US" sz="1800" dirty="0"/>
              <a:t> contract de </a:t>
            </a:r>
            <a:r>
              <a:rPr lang="en-US" sz="1800" dirty="0" err="1"/>
              <a:t>achiziţi</a:t>
            </a:r>
            <a:r>
              <a:rPr lang="ro-RO" sz="1800" dirty="0"/>
              <a:t>i</a:t>
            </a:r>
            <a:r>
              <a:rPr lang="en-US" sz="1800" dirty="0"/>
              <a:t> </a:t>
            </a:r>
            <a:r>
              <a:rPr lang="ro-RO" sz="1800" dirty="0"/>
              <a:t>sectoriale</a:t>
            </a:r>
            <a:r>
              <a:rPr lang="en-US" sz="1800" dirty="0"/>
              <a:t> de </a:t>
            </a:r>
            <a:r>
              <a:rPr lang="en-US" sz="1800" dirty="0" err="1"/>
              <a:t>valoare</a:t>
            </a:r>
            <a:r>
              <a:rPr lang="en-US" sz="1800" dirty="0"/>
              <a:t> </a:t>
            </a:r>
            <a:r>
              <a:rPr lang="en-US" sz="1800" dirty="0" err="1"/>
              <a:t>mică</a:t>
            </a:r>
            <a:r>
              <a:rPr lang="en-US" sz="1800" dirty="0"/>
              <a:t> </a:t>
            </a:r>
            <a:r>
              <a:rPr lang="en-US" sz="1800" dirty="0" err="1"/>
              <a:t>pentru</a:t>
            </a:r>
            <a:r>
              <a:rPr lang="en-US" sz="1800" dirty="0"/>
              <a:t> </a:t>
            </a:r>
            <a:r>
              <a:rPr lang="en-US" sz="1800" dirty="0" err="1"/>
              <a:t>bunuri</a:t>
            </a:r>
            <a:r>
              <a:rPr lang="en-US" sz="1800" dirty="0"/>
              <a:t> </a:t>
            </a:r>
            <a:r>
              <a:rPr lang="en-US" sz="1800" dirty="0" err="1"/>
              <a:t>şi</a:t>
            </a:r>
            <a:r>
              <a:rPr lang="en-US" sz="1800" dirty="0"/>
              <a:t> </a:t>
            </a:r>
            <a:r>
              <a:rPr lang="en-US" sz="1800" dirty="0" err="1"/>
              <a:t>servicii</a:t>
            </a:r>
            <a:r>
              <a:rPr lang="en-US" sz="1800" dirty="0"/>
              <a:t> se </a:t>
            </a:r>
            <a:r>
              <a:rPr lang="en-US" sz="1800" dirty="0" err="1"/>
              <a:t>efectuează</a:t>
            </a:r>
            <a:r>
              <a:rPr lang="en-US" sz="1800" dirty="0"/>
              <a:t> cu </a:t>
            </a:r>
            <a:r>
              <a:rPr lang="en-US" sz="1800" dirty="0" err="1"/>
              <a:t>utilizarea</a:t>
            </a:r>
            <a:r>
              <a:rPr lang="en-US" sz="1800" dirty="0"/>
              <a:t> </a:t>
            </a:r>
            <a:r>
              <a:rPr lang="en-US" sz="1800" dirty="0" err="1"/>
              <a:t>licitației</a:t>
            </a:r>
            <a:r>
              <a:rPr lang="en-US" sz="1800" dirty="0"/>
              <a:t> </a:t>
            </a:r>
            <a:r>
              <a:rPr lang="en-US" sz="1800" dirty="0" err="1"/>
              <a:t>electronice</a:t>
            </a:r>
            <a:r>
              <a:rPr lang="ro-RO" sz="1800" dirty="0"/>
              <a:t>.</a:t>
            </a:r>
          </a:p>
          <a:p>
            <a:pPr lvl="0" algn="just">
              <a:lnSpc>
                <a:spcPct val="100000"/>
              </a:lnSpc>
            </a:pPr>
            <a:r>
              <a:rPr lang="en-US" sz="1800" dirty="0" err="1"/>
              <a:t>Operatorul</a:t>
            </a:r>
            <a:r>
              <a:rPr lang="en-US" sz="1800" dirty="0"/>
              <a:t> economic are </a:t>
            </a:r>
            <a:r>
              <a:rPr lang="en-US" sz="1800" dirty="0" err="1"/>
              <a:t>dreptul</a:t>
            </a:r>
            <a:r>
              <a:rPr lang="en-US" sz="1800" dirty="0"/>
              <a:t> de a </a:t>
            </a:r>
            <a:r>
              <a:rPr lang="en-US" sz="1800" dirty="0" err="1"/>
              <a:t>solicita</a:t>
            </a:r>
            <a:r>
              <a:rPr lang="en-US" sz="1800" dirty="0"/>
              <a:t> </a:t>
            </a:r>
            <a:r>
              <a:rPr lang="en-US" sz="1800" dirty="0" err="1"/>
              <a:t>entității</a:t>
            </a:r>
            <a:r>
              <a:rPr lang="en-US" sz="1800" dirty="0"/>
              <a:t> </a:t>
            </a:r>
            <a:r>
              <a:rPr lang="en-US" sz="1800" dirty="0" err="1"/>
              <a:t>contractante</a:t>
            </a:r>
            <a:r>
              <a:rPr lang="en-US" sz="1800" dirty="0"/>
              <a:t> </a:t>
            </a:r>
            <a:r>
              <a:rPr lang="en-US" sz="1800" dirty="0" err="1"/>
              <a:t>clarificări</a:t>
            </a:r>
            <a:r>
              <a:rPr lang="en-US" sz="1800" dirty="0"/>
              <a:t> </a:t>
            </a:r>
            <a:r>
              <a:rPr lang="en-US" sz="1800" dirty="0" err="1"/>
              <a:t>privind</a:t>
            </a:r>
            <a:r>
              <a:rPr lang="en-US" sz="1800" dirty="0"/>
              <a:t> </a:t>
            </a:r>
            <a:r>
              <a:rPr lang="en-US" sz="1800" dirty="0" err="1"/>
              <a:t>informațiile</a:t>
            </a:r>
            <a:r>
              <a:rPr lang="en-US" sz="1800" dirty="0"/>
              <a:t> </a:t>
            </a:r>
            <a:r>
              <a:rPr lang="en-US" sz="1800" dirty="0" err="1"/>
              <a:t>publicate</a:t>
            </a:r>
            <a:r>
              <a:rPr lang="en-US" sz="1800" dirty="0"/>
              <a:t> </a:t>
            </a:r>
            <a:r>
              <a:rPr lang="en-US" sz="1800" dirty="0" err="1"/>
              <a:t>în</a:t>
            </a:r>
            <a:r>
              <a:rPr lang="en-US" sz="1800" dirty="0"/>
              <a:t> SIA „RSAP”</a:t>
            </a:r>
            <a:r>
              <a:rPr lang="x-none" sz="1800" dirty="0"/>
              <a:t>.</a:t>
            </a:r>
          </a:p>
          <a:p>
            <a:pPr lvl="0" algn="just">
              <a:lnSpc>
                <a:spcPct val="100000"/>
              </a:lnSpc>
            </a:pPr>
            <a:r>
              <a:rPr lang="x-none" sz="1800" dirty="0"/>
              <a:t>E</a:t>
            </a:r>
            <a:r>
              <a:rPr lang="en-US" sz="1800" dirty="0" err="1"/>
              <a:t>ntitatea</a:t>
            </a:r>
            <a:r>
              <a:rPr lang="en-US" sz="1800" dirty="0"/>
              <a:t> </a:t>
            </a:r>
            <a:r>
              <a:rPr lang="en-US" sz="1800" dirty="0" err="1"/>
              <a:t>contractantă</a:t>
            </a:r>
            <a:r>
              <a:rPr lang="en-US" sz="1800" dirty="0"/>
              <a:t> </a:t>
            </a:r>
            <a:r>
              <a:rPr lang="en-US" sz="1800" dirty="0" err="1"/>
              <a:t>este</a:t>
            </a:r>
            <a:r>
              <a:rPr lang="en-US" sz="1800" dirty="0"/>
              <a:t> </a:t>
            </a:r>
            <a:r>
              <a:rPr lang="en-US" sz="1800" dirty="0" err="1"/>
              <a:t>obligată</a:t>
            </a:r>
            <a:r>
              <a:rPr lang="en-US" sz="1800" dirty="0"/>
              <a:t> </a:t>
            </a:r>
            <a:r>
              <a:rPr lang="en-US" sz="1800" dirty="0" err="1"/>
              <a:t>să</a:t>
            </a:r>
            <a:r>
              <a:rPr lang="en-US" sz="1800" dirty="0"/>
              <a:t> </a:t>
            </a:r>
            <a:r>
              <a:rPr lang="en-US" sz="1800" dirty="0" err="1"/>
              <a:t>răspundă</a:t>
            </a:r>
            <a:r>
              <a:rPr lang="en-US" sz="1800" dirty="0"/>
              <a:t>, </a:t>
            </a:r>
            <a:r>
              <a:rPr lang="en-US" sz="1800" dirty="0" err="1"/>
              <a:t>în</a:t>
            </a:r>
            <a:r>
              <a:rPr lang="en-US" sz="1800" dirty="0"/>
              <a:t> mod </a:t>
            </a:r>
            <a:r>
              <a:rPr lang="en-US" sz="1800" dirty="0" err="1"/>
              <a:t>clar</a:t>
            </a:r>
            <a:r>
              <a:rPr lang="en-US" sz="1800" dirty="0"/>
              <a:t>, </a:t>
            </a:r>
            <a:r>
              <a:rPr lang="en-US" sz="1800" dirty="0" err="1"/>
              <a:t>complet</a:t>
            </a:r>
            <a:r>
              <a:rPr lang="en-US" sz="1800" dirty="0"/>
              <a:t> </a:t>
            </a:r>
            <a:r>
              <a:rPr lang="en-US" sz="1800" dirty="0" err="1"/>
              <a:t>și</a:t>
            </a:r>
            <a:r>
              <a:rPr lang="en-US" sz="1800" dirty="0"/>
              <a:t> </a:t>
            </a:r>
            <a:r>
              <a:rPr lang="en-US" sz="1800" dirty="0" err="1"/>
              <a:t>fără</a:t>
            </a:r>
            <a:r>
              <a:rPr lang="en-US" sz="1800" dirty="0"/>
              <a:t> </a:t>
            </a:r>
            <a:r>
              <a:rPr lang="en-US" sz="1800" dirty="0" err="1"/>
              <a:t>ambiguități</a:t>
            </a:r>
            <a:r>
              <a:rPr lang="en-US" sz="1800" dirty="0"/>
              <a:t>, </a:t>
            </a:r>
            <a:r>
              <a:rPr lang="en-US" sz="1800" dirty="0" err="1"/>
              <a:t>cât</a:t>
            </a:r>
            <a:r>
              <a:rPr lang="en-US" sz="1800" dirty="0"/>
              <a:t> </a:t>
            </a:r>
            <a:r>
              <a:rPr lang="en-US" sz="1800" dirty="0" err="1"/>
              <a:t>mai</a:t>
            </a:r>
            <a:r>
              <a:rPr lang="en-US" sz="1800" dirty="0"/>
              <a:t> rapid </a:t>
            </a:r>
            <a:r>
              <a:rPr lang="en-US" sz="1800" dirty="0" err="1"/>
              <a:t>posibil</a:t>
            </a:r>
            <a:r>
              <a:rPr lang="en-US" sz="1800" dirty="0"/>
              <a:t>, la </a:t>
            </a:r>
            <a:r>
              <a:rPr lang="en-US" sz="1800" dirty="0" err="1"/>
              <a:t>orice</a:t>
            </a:r>
            <a:r>
              <a:rPr lang="en-US" sz="1800" dirty="0"/>
              <a:t> </a:t>
            </a:r>
            <a:r>
              <a:rPr lang="en-US" sz="1800" dirty="0" err="1"/>
              <a:t>clarificare</a:t>
            </a:r>
            <a:r>
              <a:rPr lang="en-US" sz="1800" dirty="0"/>
              <a:t> </a:t>
            </a:r>
            <a:r>
              <a:rPr lang="en-US" sz="1800" dirty="0" err="1"/>
              <a:t>solicitată</a:t>
            </a:r>
            <a:r>
              <a:rPr lang="en-US" sz="1800" dirty="0"/>
              <a:t> de </a:t>
            </a:r>
            <a:r>
              <a:rPr lang="ro-RO" sz="1800" dirty="0"/>
              <a:t>către </a:t>
            </a:r>
            <a:r>
              <a:rPr lang="en-US" sz="1800" dirty="0" err="1"/>
              <a:t>operatorul</a:t>
            </a:r>
            <a:r>
              <a:rPr lang="en-US" sz="1800" dirty="0"/>
              <a:t> economic, </a:t>
            </a:r>
            <a:r>
              <a:rPr lang="en-US" sz="1800" dirty="0" err="1"/>
              <a:t>în</a:t>
            </a:r>
            <a:r>
              <a:rPr lang="en-US" sz="1800" dirty="0"/>
              <a:t> </a:t>
            </a:r>
            <a:r>
              <a:rPr lang="en-US" sz="1800" dirty="0" err="1"/>
              <a:t>termen</a:t>
            </a:r>
            <a:r>
              <a:rPr lang="en-US" sz="1800" dirty="0"/>
              <a:t> de o </a:t>
            </a:r>
            <a:r>
              <a:rPr lang="en-US" sz="1800" dirty="0" err="1"/>
              <a:t>zi</a:t>
            </a:r>
            <a:r>
              <a:rPr lang="en-US" sz="1800" dirty="0"/>
              <a:t> </a:t>
            </a:r>
            <a:r>
              <a:rPr lang="en-US" sz="1800" dirty="0" err="1"/>
              <a:t>lucrătoare</a:t>
            </a:r>
            <a:r>
              <a:rPr lang="en-US" sz="1800" dirty="0"/>
              <a:t>, </a:t>
            </a:r>
            <a:r>
              <a:rPr lang="en-US" sz="1800" dirty="0" err="1"/>
              <a:t>dar</a:t>
            </a:r>
            <a:r>
              <a:rPr lang="en-US" sz="1800" dirty="0"/>
              <a:t> nu </a:t>
            </a:r>
            <a:r>
              <a:rPr lang="en-US" sz="1800" dirty="0" err="1"/>
              <a:t>mai</a:t>
            </a:r>
            <a:r>
              <a:rPr lang="en-US" sz="1800" dirty="0"/>
              <a:t> </a:t>
            </a:r>
            <a:r>
              <a:rPr lang="en-US" sz="1800" dirty="0" err="1"/>
              <a:t>târziu</a:t>
            </a:r>
            <a:r>
              <a:rPr lang="en-US" sz="1800" dirty="0"/>
              <a:t> de o </a:t>
            </a:r>
            <a:r>
              <a:rPr lang="en-US" sz="1800" dirty="0" err="1"/>
              <a:t>zi</a:t>
            </a:r>
            <a:r>
              <a:rPr lang="en-US" sz="1800" dirty="0"/>
              <a:t> </a:t>
            </a:r>
            <a:r>
              <a:rPr lang="en-US" sz="1800" dirty="0" err="1"/>
              <a:t>până</a:t>
            </a:r>
            <a:r>
              <a:rPr lang="en-US" sz="1800" dirty="0"/>
              <a:t> la </a:t>
            </a:r>
            <a:r>
              <a:rPr lang="en-US" sz="1800" dirty="0" err="1"/>
              <a:t>expirarea</a:t>
            </a:r>
            <a:r>
              <a:rPr lang="en-US" sz="1800" dirty="0"/>
              <a:t> </a:t>
            </a:r>
            <a:r>
              <a:rPr lang="en-US" sz="1800" dirty="0" err="1"/>
              <a:t>termenului</a:t>
            </a:r>
            <a:r>
              <a:rPr lang="en-US" sz="1800" dirty="0"/>
              <a:t> </a:t>
            </a:r>
            <a:r>
              <a:rPr lang="en-US" sz="1800" dirty="0" err="1"/>
              <a:t>limită</a:t>
            </a:r>
            <a:r>
              <a:rPr lang="en-US" sz="1800" dirty="0"/>
              <a:t> de </a:t>
            </a:r>
            <a:r>
              <a:rPr lang="en-US" sz="1800" dirty="0" err="1"/>
              <a:t>depunere</a:t>
            </a:r>
            <a:r>
              <a:rPr lang="en-US" sz="1800" dirty="0"/>
              <a:t> a </a:t>
            </a:r>
            <a:r>
              <a:rPr lang="en-US" sz="1800" dirty="0" err="1"/>
              <a:t>ofertelor</a:t>
            </a:r>
            <a:r>
              <a:rPr lang="en-US" sz="1800" dirty="0"/>
              <a:t>.</a:t>
            </a:r>
            <a:endParaRPr lang="ru-RU" sz="1800" dirty="0"/>
          </a:p>
          <a:p>
            <a:pPr algn="just"/>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35847994"/>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2046"/>
            <a:ext cx="12192000" cy="902825"/>
          </a:xfrm>
        </p:spPr>
        <p:txBody>
          <a:bodyPr>
            <a:normAutofit/>
          </a:bodyPr>
          <a:lstStyle/>
          <a:p>
            <a:pPr>
              <a:lnSpc>
                <a:spcPct val="100000"/>
              </a:lnSpc>
              <a:spcBef>
                <a:spcPts val="0"/>
              </a:spcBef>
            </a:pPr>
            <a:r>
              <a:rPr lang="ro-RO" sz="3600" b="1" dirty="0">
                <a:solidFill>
                  <a:srgbClr val="0070C0"/>
                </a:solidFill>
                <a:latin typeface="Calibri" pitchFamily="34" charset="0"/>
              </a:rPr>
              <a:t>PĂRȚILE IMPLICATE</a:t>
            </a:r>
            <a:endParaRPr lang="ro-RO" sz="3600" b="1" dirty="0">
              <a:solidFill>
                <a:schemeClr val="tx1"/>
              </a:solidFill>
              <a:latin typeface="Calibri" panose="020F0502020204030204"/>
            </a:endParaRPr>
          </a:p>
        </p:txBody>
      </p:sp>
      <p:sp>
        <p:nvSpPr>
          <p:cNvPr id="33" name="TextBox 32"/>
          <p:cNvSpPr txBox="1"/>
          <p:nvPr/>
        </p:nvSpPr>
        <p:spPr>
          <a:xfrm>
            <a:off x="886165" y="1179288"/>
            <a:ext cx="10518434" cy="1046440"/>
          </a:xfrm>
          <a:prstGeom prst="rect">
            <a:avLst/>
          </a:prstGeom>
          <a:noFill/>
        </p:spPr>
        <p:txBody>
          <a:bodyPr wrap="square" rtlCol="0">
            <a:spAutoFit/>
          </a:bodyPr>
          <a:lstStyle/>
          <a:p>
            <a:pPr marL="230400" lvl="0" algn="just">
              <a:spcBef>
                <a:spcPts val="1000"/>
              </a:spcBef>
              <a:defRPr/>
            </a:pPr>
            <a:r>
              <a:rPr lang="ro-RO" kern="0" dirty="0">
                <a:solidFill>
                  <a:srgbClr val="002060"/>
                </a:solidFill>
              </a:rPr>
              <a:t>În procesul de achiziții publice în sectoarele energeticii, apei, transporturilor și serviciilor poștale, părțile implicate sunt </a:t>
            </a:r>
            <a:r>
              <a:rPr lang="ro-RO" b="1" kern="0" dirty="0">
                <a:solidFill>
                  <a:srgbClr val="002060"/>
                </a:solidFill>
              </a:rPr>
              <a:t>autoritatea contractantă </a:t>
            </a:r>
            <a:r>
              <a:rPr lang="ro-RO" kern="0" dirty="0">
                <a:solidFill>
                  <a:srgbClr val="002060"/>
                </a:solidFill>
              </a:rPr>
              <a:t>și </a:t>
            </a:r>
            <a:r>
              <a:rPr lang="ro-RO" b="1" kern="0" dirty="0">
                <a:solidFill>
                  <a:srgbClr val="002060"/>
                </a:solidFill>
              </a:rPr>
              <a:t>entitate contractantă. </a:t>
            </a:r>
          </a:p>
          <a:p>
            <a:pPr lvl="0" algn="just">
              <a:spcBef>
                <a:spcPts val="1200"/>
              </a:spcBef>
              <a:defRPr/>
            </a:pPr>
            <a:endParaRPr lang="ro-RO" sz="1600" b="1" kern="0" dirty="0">
              <a:solidFill>
                <a:srgbClr val="002060"/>
              </a:solidFill>
              <a:latin typeface="Calibri"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cxnSp>
        <p:nvCxnSpPr>
          <p:cNvPr id="4" name="Прямая соединительная линия 3"/>
          <p:cNvCxnSpPr>
            <a:stCxn id="33" idx="2"/>
          </p:cNvCxnSpPr>
          <p:nvPr/>
        </p:nvCxnSpPr>
        <p:spPr>
          <a:xfrm rot="5400000">
            <a:off x="3839381" y="4482347"/>
            <a:ext cx="4562620" cy="49382"/>
          </a:xfrm>
          <a:prstGeom prst="line">
            <a:avLst/>
          </a:prstGeom>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771525" y="1805651"/>
            <a:ext cx="5373857" cy="400110"/>
          </a:xfrm>
          <a:prstGeom prst="rect">
            <a:avLst/>
          </a:prstGeom>
          <a:noFill/>
        </p:spPr>
        <p:txBody>
          <a:bodyPr wrap="square" rtlCol="0">
            <a:spAutoFit/>
          </a:bodyPr>
          <a:lstStyle/>
          <a:p>
            <a:pPr algn="ctr"/>
            <a:r>
              <a:rPr lang="ro-RO" sz="2000" b="1" dirty="0"/>
              <a:t>Autoritatea contractantă</a:t>
            </a:r>
            <a:r>
              <a:rPr lang="ro-RO" b="1" dirty="0"/>
              <a:t> </a:t>
            </a:r>
          </a:p>
        </p:txBody>
      </p:sp>
      <p:sp>
        <p:nvSpPr>
          <p:cNvPr id="8" name="TextBox 7"/>
          <p:cNvSpPr txBox="1"/>
          <p:nvPr/>
        </p:nvSpPr>
        <p:spPr>
          <a:xfrm>
            <a:off x="836783" y="2227640"/>
            <a:ext cx="5006805" cy="3790781"/>
          </a:xfrm>
          <a:prstGeom prst="rect">
            <a:avLst/>
          </a:prstGeom>
          <a:noFill/>
        </p:spPr>
        <p:txBody>
          <a:bodyPr wrap="square" rtlCol="0">
            <a:spAutoFit/>
          </a:bodyPr>
          <a:lstStyle/>
          <a:p>
            <a:pPr marL="230400" algn="just">
              <a:spcBef>
                <a:spcPts val="1000"/>
              </a:spcBef>
            </a:pPr>
            <a:r>
              <a:rPr lang="ro-RO" b="1" dirty="0">
                <a:solidFill>
                  <a:srgbClr val="C00000"/>
                </a:solidFill>
              </a:rPr>
              <a:t>Autoritate contractantă </a:t>
            </a:r>
            <a:r>
              <a:rPr lang="ro-RO" dirty="0"/>
              <a:t>– reprezintă autoritățile publice, definite în legislația Republicii Moldova, persoanele juridice de drept public, asociații ale acestor autorități sau persoane.</a:t>
            </a:r>
          </a:p>
          <a:p>
            <a:pPr marL="230400" algn="just">
              <a:spcBef>
                <a:spcPts val="1000"/>
              </a:spcBef>
            </a:pPr>
            <a:r>
              <a:rPr lang="ro-RO" dirty="0"/>
              <a:t>În sensul legii, persoana juridică de drept public este orice entitate care: </a:t>
            </a:r>
            <a:r>
              <a:rPr lang="ro-RO" b="1" i="1" dirty="0"/>
              <a:t>este constituită pentru satisfacerea interesului general</a:t>
            </a:r>
            <a:r>
              <a:rPr lang="ro-RO" b="1" dirty="0"/>
              <a:t> </a:t>
            </a:r>
            <a:r>
              <a:rPr lang="ro-RO" dirty="0"/>
              <a:t>fără caracter industrial sau comercial; </a:t>
            </a:r>
            <a:r>
              <a:rPr lang="ro-RO" b="1" i="1" dirty="0"/>
              <a:t>dispune de personalitate juridică;</a:t>
            </a:r>
            <a:r>
              <a:rPr lang="ro-RO" b="1" dirty="0"/>
              <a:t> </a:t>
            </a:r>
            <a:r>
              <a:rPr lang="ro-RO" b="1" i="1" dirty="0"/>
              <a:t>activitatea este asigurată cu banii publici sau se află în gestiunea autorităților publice </a:t>
            </a:r>
            <a:r>
              <a:rPr lang="ro-RO" dirty="0"/>
              <a:t>ori a altor persoane juridice de drept public, etc.</a:t>
            </a:r>
          </a:p>
          <a:p>
            <a:pPr algn="just"/>
            <a:endParaRPr lang="ro-RO" sz="1600" dirty="0"/>
          </a:p>
        </p:txBody>
      </p:sp>
      <p:sp>
        <p:nvSpPr>
          <p:cNvPr id="27" name="TextBox 26"/>
          <p:cNvSpPr txBox="1"/>
          <p:nvPr/>
        </p:nvSpPr>
        <p:spPr>
          <a:xfrm>
            <a:off x="6467481" y="1780823"/>
            <a:ext cx="5373857" cy="400110"/>
          </a:xfrm>
          <a:prstGeom prst="rect">
            <a:avLst/>
          </a:prstGeom>
          <a:noFill/>
        </p:spPr>
        <p:txBody>
          <a:bodyPr wrap="square" rtlCol="0">
            <a:spAutoFit/>
          </a:bodyPr>
          <a:lstStyle/>
          <a:p>
            <a:pPr algn="ctr"/>
            <a:r>
              <a:rPr lang="ro-RO" sz="2000" b="1" dirty="0"/>
              <a:t>Entitate contractantă</a:t>
            </a:r>
          </a:p>
        </p:txBody>
      </p:sp>
      <p:sp>
        <p:nvSpPr>
          <p:cNvPr id="30" name="TextBox 29"/>
          <p:cNvSpPr txBox="1"/>
          <p:nvPr/>
        </p:nvSpPr>
        <p:spPr>
          <a:xfrm>
            <a:off x="6618460" y="2208585"/>
            <a:ext cx="5006805" cy="3939540"/>
          </a:xfrm>
          <a:prstGeom prst="rect">
            <a:avLst/>
          </a:prstGeom>
          <a:noFill/>
        </p:spPr>
        <p:txBody>
          <a:bodyPr wrap="square" rtlCol="0">
            <a:spAutoFit/>
          </a:bodyPr>
          <a:lstStyle/>
          <a:p>
            <a:pPr marL="230400" algn="just">
              <a:spcBef>
                <a:spcPts val="1000"/>
              </a:spcBef>
            </a:pPr>
            <a:r>
              <a:rPr lang="ro-RO" b="1" dirty="0">
                <a:solidFill>
                  <a:srgbClr val="C00000"/>
                </a:solidFill>
              </a:rPr>
              <a:t>Entitate contractantă </a:t>
            </a:r>
            <a:r>
              <a:rPr lang="ro-RO" dirty="0"/>
              <a:t>– reprezintă </a:t>
            </a:r>
            <a:r>
              <a:rPr lang="ro-RO" b="1" dirty="0"/>
              <a:t>fie o autoritate contractantă sau o întreprindere publică</a:t>
            </a:r>
            <a:r>
              <a:rPr lang="ro-RO" dirty="0"/>
              <a:t> care desfășoară una dintre activitățile menționate la art. 9 - art. 15 din Legea nr. 74/2020, </a:t>
            </a:r>
            <a:r>
              <a:rPr lang="ro-RO" b="1" dirty="0"/>
              <a:t>fie orice persoană juridică </a:t>
            </a:r>
            <a:r>
              <a:rPr lang="ro-RO" dirty="0"/>
              <a:t>(inclusiv orice agent economic care au dreptul să desfășoare activitate de antreprenoriat în RM) care asemenea desfășoară una dintre activitățile menționate în art. 9 – art. 15 al Legii prenotate și care funcționează în baza unor drepturi speciale sau exclusive, acordate conform legislației de către o autoritate competentă.</a:t>
            </a:r>
          </a:p>
          <a:p>
            <a:pPr algn="just"/>
            <a:endParaRPr lang="ro-RO" dirty="0"/>
          </a:p>
          <a:p>
            <a:pPr algn="just"/>
            <a:endParaRPr lang="ro-RO" sz="1600" dirty="0"/>
          </a:p>
        </p:txBody>
      </p:sp>
    </p:spTree>
    <p:extLst>
      <p:ext uri="{BB962C8B-B14F-4D97-AF65-F5344CB8AC3E}">
        <p14:creationId xmlns:p14="http://schemas.microsoft.com/office/powerpoint/2010/main" val="7957502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Achiziții de valoare mică</a:t>
            </a:r>
            <a:endParaRPr lang="ro-RO" sz="3600" dirty="0"/>
          </a:p>
        </p:txBody>
      </p:sp>
      <p:sp>
        <p:nvSpPr>
          <p:cNvPr id="6" name="Объект 5"/>
          <p:cNvSpPr>
            <a:spLocks noGrp="1"/>
          </p:cNvSpPr>
          <p:nvPr>
            <p:ph idx="1"/>
          </p:nvPr>
        </p:nvSpPr>
        <p:spPr>
          <a:xfrm>
            <a:off x="1180618" y="1987670"/>
            <a:ext cx="9803757" cy="3336684"/>
          </a:xfrm>
        </p:spPr>
        <p:txBody>
          <a:bodyPr>
            <a:normAutofit/>
          </a:bodyPr>
          <a:lstStyle/>
          <a:p>
            <a:pPr lvl="0" algn="just">
              <a:lnSpc>
                <a:spcPct val="100000"/>
              </a:lnSpc>
            </a:pPr>
            <a:r>
              <a:rPr lang="en-US" sz="1800" dirty="0"/>
              <a:t>La </a:t>
            </a:r>
            <a:r>
              <a:rPr lang="en-US" sz="1800" dirty="0" err="1"/>
              <a:t>inițierea</a:t>
            </a:r>
            <a:r>
              <a:rPr lang="en-US" sz="1800" dirty="0"/>
              <a:t> </a:t>
            </a:r>
            <a:r>
              <a:rPr lang="en-US" sz="1800" dirty="0" err="1"/>
              <a:t>achiziției</a:t>
            </a:r>
            <a:r>
              <a:rPr lang="en-US" sz="1800" dirty="0"/>
              <a:t> </a:t>
            </a:r>
            <a:r>
              <a:rPr lang="ro-RO" sz="1800" dirty="0"/>
              <a:t>sectoriale</a:t>
            </a:r>
            <a:r>
              <a:rPr lang="en-US" sz="1800" dirty="0"/>
              <a:t> de </a:t>
            </a:r>
            <a:r>
              <a:rPr lang="en-US" sz="1800" dirty="0" err="1"/>
              <a:t>valoare</a:t>
            </a:r>
            <a:r>
              <a:rPr lang="en-US" sz="1800" dirty="0"/>
              <a:t> </a:t>
            </a:r>
            <a:r>
              <a:rPr lang="en-US" sz="1800" dirty="0" err="1"/>
              <a:t>mică</a:t>
            </a:r>
            <a:r>
              <a:rPr lang="en-US" sz="1800" dirty="0"/>
              <a:t> </a:t>
            </a:r>
            <a:r>
              <a:rPr lang="en-US" sz="1800" dirty="0" err="1"/>
              <a:t>entitatea</a:t>
            </a:r>
            <a:r>
              <a:rPr lang="en-US" sz="1800" dirty="0"/>
              <a:t> </a:t>
            </a:r>
            <a:r>
              <a:rPr lang="en-US" sz="1800" dirty="0" err="1"/>
              <a:t>contractantă</a:t>
            </a:r>
            <a:r>
              <a:rPr lang="en-US" sz="1800" dirty="0"/>
              <a:t> </a:t>
            </a:r>
            <a:r>
              <a:rPr lang="en-US" sz="1800" dirty="0" err="1"/>
              <a:t>stabilește</a:t>
            </a:r>
            <a:r>
              <a:rPr lang="en-US" sz="1800" dirty="0"/>
              <a:t> </a:t>
            </a:r>
            <a:r>
              <a:rPr lang="en-US" sz="1800" dirty="0" err="1"/>
              <a:t>în</a:t>
            </a:r>
            <a:r>
              <a:rPr lang="en-US" sz="1800" dirty="0"/>
              <a:t> SIA „RSAP” data-</a:t>
            </a:r>
            <a:r>
              <a:rPr lang="en-US" sz="1800" dirty="0" err="1"/>
              <a:t>limită</a:t>
            </a:r>
            <a:r>
              <a:rPr lang="en-US" sz="1800" dirty="0"/>
              <a:t> de </a:t>
            </a:r>
            <a:r>
              <a:rPr lang="en-US" sz="1800" dirty="0" err="1"/>
              <a:t>depunere</a:t>
            </a:r>
            <a:r>
              <a:rPr lang="en-US" sz="1800" dirty="0"/>
              <a:t> a </a:t>
            </a:r>
            <a:r>
              <a:rPr lang="en-US" sz="1800" dirty="0" err="1"/>
              <a:t>ofertelor</a:t>
            </a:r>
            <a:r>
              <a:rPr lang="en-US" sz="1800" dirty="0"/>
              <a:t>, </a:t>
            </a:r>
            <a:r>
              <a:rPr lang="en-US" sz="1800" dirty="0" err="1"/>
              <a:t>astfel</a:t>
            </a:r>
            <a:r>
              <a:rPr lang="en-US" sz="1800" dirty="0"/>
              <a:t> </a:t>
            </a:r>
            <a:r>
              <a:rPr lang="en-US" sz="1800" dirty="0" err="1"/>
              <a:t>încât</a:t>
            </a:r>
            <a:r>
              <a:rPr lang="en-US" sz="1800" dirty="0"/>
              <a:t> </a:t>
            </a:r>
            <a:r>
              <a:rPr lang="en-US" sz="1800" dirty="0" err="1"/>
              <a:t>operatorul</a:t>
            </a:r>
            <a:r>
              <a:rPr lang="en-US" sz="1800" dirty="0"/>
              <a:t> economic </a:t>
            </a:r>
            <a:r>
              <a:rPr lang="en-US" sz="1800" dirty="0" err="1"/>
              <a:t>să</a:t>
            </a:r>
            <a:r>
              <a:rPr lang="en-US" sz="1800" dirty="0"/>
              <a:t> </a:t>
            </a:r>
            <a:r>
              <a:rPr lang="en-US" sz="1800" dirty="0" err="1"/>
              <a:t>dispună</a:t>
            </a:r>
            <a:r>
              <a:rPr lang="en-US" sz="1800" dirty="0"/>
              <a:t> de </a:t>
            </a:r>
            <a:r>
              <a:rPr lang="en-US" sz="1800" dirty="0" err="1"/>
              <a:t>timp</a:t>
            </a:r>
            <a:r>
              <a:rPr lang="en-US" sz="1800" dirty="0"/>
              <a:t> </a:t>
            </a:r>
            <a:r>
              <a:rPr lang="en-US" sz="1800" dirty="0" err="1"/>
              <a:t>suficient</a:t>
            </a:r>
            <a:r>
              <a:rPr lang="en-US" sz="1800" dirty="0"/>
              <a:t> </a:t>
            </a:r>
            <a:r>
              <a:rPr lang="en-US" sz="1800" dirty="0" err="1"/>
              <a:t>pentru</a:t>
            </a:r>
            <a:r>
              <a:rPr lang="en-US" sz="1800" dirty="0"/>
              <a:t> </a:t>
            </a:r>
            <a:r>
              <a:rPr lang="en-US" sz="1800" dirty="0" err="1"/>
              <a:t>întocmirea</a:t>
            </a:r>
            <a:r>
              <a:rPr lang="en-US" sz="1800" dirty="0"/>
              <a:t> </a:t>
            </a:r>
            <a:r>
              <a:rPr lang="en-US" sz="1800" dirty="0" err="1"/>
              <a:t>documentelor</a:t>
            </a:r>
            <a:r>
              <a:rPr lang="en-US" sz="1800" dirty="0"/>
              <a:t> </a:t>
            </a:r>
            <a:r>
              <a:rPr lang="en-US" sz="1800" dirty="0" err="1"/>
              <a:t>solicitate</a:t>
            </a:r>
            <a:r>
              <a:rPr lang="en-US" sz="1800" dirty="0"/>
              <a:t>.</a:t>
            </a:r>
            <a:endParaRPr lang="x-none" sz="1800" dirty="0"/>
          </a:p>
          <a:p>
            <a:pPr algn="just">
              <a:lnSpc>
                <a:spcPct val="100000"/>
              </a:lnSpc>
            </a:pPr>
            <a:r>
              <a:rPr lang="en-US" sz="1800" dirty="0" err="1"/>
              <a:t>Perioada</a:t>
            </a:r>
            <a:r>
              <a:rPr lang="en-US" sz="1800" dirty="0"/>
              <a:t> </a:t>
            </a:r>
            <a:r>
              <a:rPr lang="en-US" sz="1800" dirty="0" err="1"/>
              <a:t>cuprinsă</a:t>
            </a:r>
            <a:r>
              <a:rPr lang="en-US" sz="1800" dirty="0"/>
              <a:t> </a:t>
            </a:r>
            <a:r>
              <a:rPr lang="en-US" sz="1800" dirty="0" err="1"/>
              <a:t>între</a:t>
            </a:r>
            <a:r>
              <a:rPr lang="en-US" sz="1800" dirty="0"/>
              <a:t> data </a:t>
            </a:r>
            <a:r>
              <a:rPr lang="en-US" sz="1800" dirty="0" err="1"/>
              <a:t>inițierii</a:t>
            </a:r>
            <a:r>
              <a:rPr lang="en-US" sz="1800" dirty="0"/>
              <a:t> </a:t>
            </a:r>
            <a:r>
              <a:rPr lang="en-US" sz="1800" dirty="0" err="1"/>
              <a:t>achiziției</a:t>
            </a:r>
            <a:r>
              <a:rPr lang="en-US" sz="1800" dirty="0"/>
              <a:t> </a:t>
            </a:r>
            <a:r>
              <a:rPr lang="ro-RO" sz="1800" dirty="0"/>
              <a:t>sectoriale</a:t>
            </a:r>
            <a:r>
              <a:rPr lang="en-US" sz="1800" dirty="0"/>
              <a:t> de </a:t>
            </a:r>
            <a:r>
              <a:rPr lang="en-US" sz="1800" dirty="0" err="1"/>
              <a:t>valoare</a:t>
            </a:r>
            <a:r>
              <a:rPr lang="en-US" sz="1800" dirty="0"/>
              <a:t> </a:t>
            </a:r>
            <a:r>
              <a:rPr lang="en-US" sz="1800" dirty="0" err="1"/>
              <a:t>mică</a:t>
            </a:r>
            <a:r>
              <a:rPr lang="en-US" sz="1800" dirty="0"/>
              <a:t> </a:t>
            </a:r>
            <a:r>
              <a:rPr lang="en-US" sz="1800" dirty="0" err="1"/>
              <a:t>și</a:t>
            </a:r>
            <a:r>
              <a:rPr lang="en-US" sz="1800" dirty="0"/>
              <a:t> data-</a:t>
            </a:r>
            <a:r>
              <a:rPr lang="en-US" sz="1800" dirty="0" err="1"/>
              <a:t>limită</a:t>
            </a:r>
            <a:r>
              <a:rPr lang="en-US" sz="1800" dirty="0"/>
              <a:t> de </a:t>
            </a:r>
            <a:r>
              <a:rPr lang="en-US" sz="1800" dirty="0" err="1"/>
              <a:t>depunere</a:t>
            </a:r>
            <a:r>
              <a:rPr lang="en-US" sz="1800" dirty="0"/>
              <a:t> a </a:t>
            </a:r>
            <a:r>
              <a:rPr lang="en-US" sz="1800" dirty="0" err="1"/>
              <a:t>ofertei</a:t>
            </a:r>
            <a:r>
              <a:rPr lang="en-US" sz="1800" dirty="0"/>
              <a:t> </a:t>
            </a:r>
            <a:r>
              <a:rPr lang="en-US" sz="1800" dirty="0" err="1"/>
              <a:t>trebuie</a:t>
            </a:r>
            <a:r>
              <a:rPr lang="en-US" sz="1800" dirty="0"/>
              <a:t> </a:t>
            </a:r>
            <a:r>
              <a:rPr lang="en-US" sz="1800" dirty="0" err="1"/>
              <a:t>să</a:t>
            </a:r>
            <a:r>
              <a:rPr lang="en-US" sz="1800" dirty="0"/>
              <a:t> fie </a:t>
            </a:r>
            <a:r>
              <a:rPr lang="en-US" sz="1800" dirty="0" err="1"/>
              <a:t>cel</a:t>
            </a:r>
            <a:r>
              <a:rPr lang="en-US" sz="1800" dirty="0"/>
              <a:t> </a:t>
            </a:r>
            <a:r>
              <a:rPr lang="en-US" sz="1800" dirty="0" err="1"/>
              <a:t>puțin</a:t>
            </a:r>
            <a:r>
              <a:rPr lang="en-US" sz="1800" dirty="0"/>
              <a:t> 3 </a:t>
            </a:r>
            <a:r>
              <a:rPr lang="en-US" sz="1800" dirty="0" err="1"/>
              <a:t>zile</a:t>
            </a:r>
            <a:r>
              <a:rPr lang="en-US" sz="1800" dirty="0"/>
              <a:t>.</a:t>
            </a:r>
            <a:endParaRPr lang="ru-RU" sz="1800" dirty="0"/>
          </a:p>
          <a:p>
            <a:pPr lvl="0" algn="just">
              <a:lnSpc>
                <a:spcPct val="100000"/>
              </a:lnSpc>
            </a:pPr>
            <a:r>
              <a:rPr lang="en-US" sz="1800" dirty="0"/>
              <a:t>La </a:t>
            </a:r>
            <a:r>
              <a:rPr lang="en-US" sz="1800" dirty="0" err="1"/>
              <a:t>expirarea</a:t>
            </a:r>
            <a:r>
              <a:rPr lang="en-US" sz="1800" dirty="0"/>
              <a:t> </a:t>
            </a:r>
            <a:r>
              <a:rPr lang="en-US" sz="1800" dirty="0" err="1"/>
              <a:t>termenului-limită</a:t>
            </a:r>
            <a:r>
              <a:rPr lang="en-US" sz="1800" dirty="0"/>
              <a:t> de </a:t>
            </a:r>
            <a:r>
              <a:rPr lang="en-US" sz="1800" dirty="0" err="1"/>
              <a:t>depunere</a:t>
            </a:r>
            <a:r>
              <a:rPr lang="en-US" sz="1800" dirty="0"/>
              <a:t> a </a:t>
            </a:r>
            <a:r>
              <a:rPr lang="en-US" sz="1800" dirty="0" err="1"/>
              <a:t>ofertelor</a:t>
            </a:r>
            <a:r>
              <a:rPr lang="en-US" sz="1800" dirty="0"/>
              <a:t>, SIA „RSAP” </a:t>
            </a:r>
            <a:r>
              <a:rPr lang="en-US" sz="1800" dirty="0" err="1"/>
              <a:t>publică</a:t>
            </a:r>
            <a:r>
              <a:rPr lang="en-US" sz="1800" dirty="0"/>
              <a:t> automat </a:t>
            </a:r>
            <a:r>
              <a:rPr lang="en-US" sz="1800" dirty="0" err="1"/>
              <a:t>toate</a:t>
            </a:r>
            <a:r>
              <a:rPr lang="en-US" sz="1800" dirty="0"/>
              <a:t> </a:t>
            </a:r>
            <a:r>
              <a:rPr lang="en-US" sz="1800" dirty="0" err="1"/>
              <a:t>ofertele</a:t>
            </a:r>
            <a:r>
              <a:rPr lang="en-US" sz="1800" dirty="0"/>
              <a:t> </a:t>
            </a:r>
            <a:r>
              <a:rPr lang="en-US" sz="1800" dirty="0" err="1"/>
              <a:t>recepționate</a:t>
            </a:r>
            <a:r>
              <a:rPr lang="en-US" sz="1800" dirty="0"/>
              <a:t>, </a:t>
            </a:r>
            <a:r>
              <a:rPr lang="en-US" sz="1800" dirty="0" err="1"/>
              <a:t>iar</a:t>
            </a:r>
            <a:r>
              <a:rPr lang="en-US" sz="1800" dirty="0"/>
              <a:t> </a:t>
            </a:r>
            <a:r>
              <a:rPr lang="en-US" sz="1800" dirty="0" err="1"/>
              <a:t>în</a:t>
            </a:r>
            <a:r>
              <a:rPr lang="en-US" sz="1800" dirty="0"/>
              <a:t> </a:t>
            </a:r>
            <a:r>
              <a:rPr lang="en-US" sz="1800" dirty="0" err="1"/>
              <a:t>cazul</a:t>
            </a:r>
            <a:r>
              <a:rPr lang="en-US" sz="1800" dirty="0"/>
              <a:t> </a:t>
            </a:r>
            <a:r>
              <a:rPr lang="en-US" sz="1800" dirty="0" err="1"/>
              <a:t>desfășurării</a:t>
            </a:r>
            <a:r>
              <a:rPr lang="en-US" sz="1800" dirty="0"/>
              <a:t> </a:t>
            </a:r>
            <a:r>
              <a:rPr lang="en-US" sz="1800" dirty="0" err="1"/>
              <a:t>licitației</a:t>
            </a:r>
            <a:r>
              <a:rPr lang="en-US" sz="1800" dirty="0"/>
              <a:t> </a:t>
            </a:r>
            <a:r>
              <a:rPr lang="en-US" sz="1800" dirty="0" err="1"/>
              <a:t>electronice</a:t>
            </a:r>
            <a:r>
              <a:rPr lang="en-US" sz="1800" dirty="0"/>
              <a:t> </a:t>
            </a:r>
            <a:r>
              <a:rPr lang="en-US" sz="1800" dirty="0" err="1"/>
              <a:t>ofertanților</a:t>
            </a:r>
            <a:r>
              <a:rPr lang="en-US" sz="1800" dirty="0"/>
              <a:t> li se </a:t>
            </a:r>
            <a:r>
              <a:rPr lang="en-US" sz="1800" dirty="0" err="1"/>
              <a:t>expediază</a:t>
            </a:r>
            <a:r>
              <a:rPr lang="en-US" sz="1800" dirty="0"/>
              <a:t> </a:t>
            </a:r>
            <a:r>
              <a:rPr lang="en-US" sz="1800" dirty="0" err="1"/>
              <a:t>invitația</a:t>
            </a:r>
            <a:r>
              <a:rPr lang="en-US" sz="1800" dirty="0"/>
              <a:t> </a:t>
            </a:r>
            <a:r>
              <a:rPr lang="en-US" sz="1800" dirty="0" err="1"/>
              <a:t>pentru</a:t>
            </a:r>
            <a:r>
              <a:rPr lang="en-US" sz="1800" dirty="0"/>
              <a:t> </a:t>
            </a:r>
            <a:r>
              <a:rPr lang="en-US" sz="1800" dirty="0" err="1"/>
              <a:t>înregistrare</a:t>
            </a:r>
            <a:r>
              <a:rPr lang="en-US" sz="1800" dirty="0"/>
              <a:t> la </a:t>
            </a:r>
            <a:r>
              <a:rPr lang="en-US" sz="1800" dirty="0" err="1"/>
              <a:t>licitația</a:t>
            </a:r>
            <a:r>
              <a:rPr lang="en-US" sz="1800" dirty="0"/>
              <a:t> </a:t>
            </a:r>
            <a:r>
              <a:rPr lang="en-US" sz="1800" dirty="0" err="1"/>
              <a:t>electronică</a:t>
            </a:r>
            <a:r>
              <a:rPr lang="en-US" sz="1800" dirty="0"/>
              <a:t>.</a:t>
            </a:r>
            <a:endParaRPr lang="ru-RU" sz="1800" dirty="0"/>
          </a:p>
          <a:p>
            <a:pPr algn="just"/>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97018991"/>
      </p:ext>
    </p:extLst>
  </p:cSld>
  <p:clrMapOvr>
    <a:overrideClrMapping bg1="lt1" tx1="dk1" bg2="lt2" tx2="dk2" accent1="accent1" accent2="accent2" accent3="accent3" accent4="accent4" accent5="accent5" accent6="accent6" hlink="hlink" folHlink="folHlink"/>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Achiziții de valoare mică</a:t>
            </a:r>
            <a:endParaRPr lang="ro-RO" sz="3600" dirty="0"/>
          </a:p>
        </p:txBody>
      </p:sp>
      <p:sp>
        <p:nvSpPr>
          <p:cNvPr id="6" name="Объект 5"/>
          <p:cNvSpPr>
            <a:spLocks noGrp="1"/>
          </p:cNvSpPr>
          <p:nvPr>
            <p:ph idx="1"/>
          </p:nvPr>
        </p:nvSpPr>
        <p:spPr>
          <a:xfrm>
            <a:off x="826625" y="1929797"/>
            <a:ext cx="10515600" cy="2850547"/>
          </a:xfrm>
        </p:spPr>
        <p:txBody>
          <a:bodyPr>
            <a:normAutofit/>
          </a:bodyPr>
          <a:lstStyle/>
          <a:p>
            <a:pPr lvl="0" algn="just">
              <a:lnSpc>
                <a:spcPct val="100000"/>
              </a:lnSpc>
            </a:pPr>
            <a:r>
              <a:rPr lang="en-US" sz="1800" dirty="0" err="1"/>
              <a:t>Oferta</a:t>
            </a:r>
            <a:r>
              <a:rPr lang="en-US" sz="1800" dirty="0"/>
              <a:t> se </a:t>
            </a:r>
            <a:r>
              <a:rPr lang="en-US" sz="1800" dirty="0" err="1"/>
              <a:t>respinge</a:t>
            </a:r>
            <a:r>
              <a:rPr lang="en-US" sz="1800" dirty="0"/>
              <a:t> </a:t>
            </a:r>
            <a:r>
              <a:rPr lang="en-US" sz="1800" dirty="0" err="1"/>
              <a:t>în</a:t>
            </a:r>
            <a:r>
              <a:rPr lang="en-US" sz="1800" dirty="0"/>
              <a:t> </a:t>
            </a:r>
            <a:r>
              <a:rPr lang="en-US" sz="1800" dirty="0" err="1"/>
              <a:t>următoarele</a:t>
            </a:r>
            <a:r>
              <a:rPr lang="en-US" sz="1800" dirty="0"/>
              <a:t> </a:t>
            </a:r>
            <a:r>
              <a:rPr lang="en-US" sz="1800" dirty="0" err="1"/>
              <a:t>cazuri</a:t>
            </a:r>
            <a:r>
              <a:rPr lang="en-US" sz="1800" dirty="0"/>
              <a:t>:</a:t>
            </a:r>
            <a:endParaRPr lang="ru-RU" sz="1800" dirty="0"/>
          </a:p>
          <a:p>
            <a:pPr lvl="0" algn="just">
              <a:lnSpc>
                <a:spcPct val="100000"/>
              </a:lnSpc>
              <a:buFont typeface="Wingdings" panose="05000000000000000000" pitchFamily="2" charset="2"/>
              <a:buChar char="Ø"/>
            </a:pPr>
            <a:r>
              <a:rPr lang="en-US" sz="1800" dirty="0" err="1"/>
              <a:t>dacă</a:t>
            </a:r>
            <a:r>
              <a:rPr lang="en-US" sz="1800" dirty="0"/>
              <a:t> </a:t>
            </a:r>
            <a:r>
              <a:rPr lang="en-US" sz="1800" dirty="0" err="1"/>
              <a:t>ofertantul</a:t>
            </a:r>
            <a:r>
              <a:rPr lang="en-US" sz="1800" dirty="0"/>
              <a:t> nu </a:t>
            </a:r>
            <a:r>
              <a:rPr lang="en-US" sz="1800" dirty="0" err="1"/>
              <a:t>îndeplinește</a:t>
            </a:r>
            <a:r>
              <a:rPr lang="en-US" sz="1800" dirty="0"/>
              <a:t> </a:t>
            </a:r>
            <a:r>
              <a:rPr lang="en-US" sz="1800" dirty="0" err="1"/>
              <a:t>cerințele</a:t>
            </a:r>
            <a:r>
              <a:rPr lang="en-US" sz="1800" dirty="0"/>
              <a:t> de </a:t>
            </a:r>
            <a:r>
              <a:rPr lang="en-US" sz="1800" dirty="0" err="1"/>
              <a:t>calificare</a:t>
            </a:r>
            <a:r>
              <a:rPr lang="en-US" sz="1800" dirty="0"/>
              <a:t> </a:t>
            </a:r>
            <a:r>
              <a:rPr lang="en-US" sz="1800" dirty="0" err="1"/>
              <a:t>și</a:t>
            </a:r>
            <a:r>
              <a:rPr lang="en-US" sz="1800" dirty="0"/>
              <a:t> </a:t>
            </a:r>
            <a:r>
              <a:rPr lang="ro-RO" sz="1800" dirty="0"/>
              <a:t>de </a:t>
            </a:r>
            <a:r>
              <a:rPr lang="en-US" sz="1800" dirty="0" err="1"/>
              <a:t>selecție</a:t>
            </a:r>
            <a:r>
              <a:rPr lang="en-US" sz="1800" dirty="0"/>
              <a:t>, indicate </a:t>
            </a:r>
            <a:r>
              <a:rPr lang="en-US" sz="1800" dirty="0" err="1"/>
              <a:t>în</a:t>
            </a:r>
            <a:r>
              <a:rPr lang="en-US" sz="1800" dirty="0"/>
              <a:t> </a:t>
            </a:r>
            <a:r>
              <a:rPr lang="en-US" sz="1800" dirty="0" err="1"/>
              <a:t>anunțul</a:t>
            </a:r>
            <a:r>
              <a:rPr lang="en-US" sz="1800" dirty="0"/>
              <a:t> cu </a:t>
            </a:r>
            <a:r>
              <a:rPr lang="en-US" sz="1800" dirty="0" err="1"/>
              <a:t>privire</a:t>
            </a:r>
            <a:r>
              <a:rPr lang="en-US" sz="1800" dirty="0"/>
              <a:t> la </a:t>
            </a:r>
            <a:r>
              <a:rPr lang="en-US" sz="1800" dirty="0" err="1"/>
              <a:t>inițierea</a:t>
            </a:r>
            <a:r>
              <a:rPr lang="en-US" sz="1800" dirty="0"/>
              <a:t> </a:t>
            </a:r>
            <a:r>
              <a:rPr lang="en-US" sz="1800" dirty="0" err="1"/>
              <a:t>achiziției</a:t>
            </a:r>
            <a:r>
              <a:rPr lang="en-US" sz="1800" dirty="0"/>
              <a:t> </a:t>
            </a:r>
            <a:r>
              <a:rPr lang="ro-RO" sz="1800" dirty="0"/>
              <a:t>sectoriale</a:t>
            </a:r>
            <a:r>
              <a:rPr lang="en-US" sz="1800" dirty="0"/>
              <a:t> de </a:t>
            </a:r>
            <a:r>
              <a:rPr lang="en-US" sz="1800" dirty="0" err="1"/>
              <a:t>valoare</a:t>
            </a:r>
            <a:r>
              <a:rPr lang="en-US" sz="1800" dirty="0"/>
              <a:t> </a:t>
            </a:r>
            <a:r>
              <a:rPr lang="en-US" sz="1800" dirty="0" err="1"/>
              <a:t>mică</a:t>
            </a:r>
            <a:r>
              <a:rPr lang="en-US" sz="1800" dirty="0"/>
              <a:t>; </a:t>
            </a:r>
            <a:endParaRPr lang="x-none" sz="1800" dirty="0"/>
          </a:p>
          <a:p>
            <a:pPr lvl="0" algn="just">
              <a:lnSpc>
                <a:spcPct val="100000"/>
              </a:lnSpc>
              <a:buFont typeface="Wingdings" panose="05000000000000000000" pitchFamily="2" charset="2"/>
              <a:buChar char="Ø"/>
            </a:pPr>
            <a:r>
              <a:rPr lang="en-US" sz="1800" dirty="0" err="1"/>
              <a:t>dacă</a:t>
            </a:r>
            <a:r>
              <a:rPr lang="en-US" sz="1800" dirty="0"/>
              <a:t> </a:t>
            </a:r>
            <a:r>
              <a:rPr lang="en-US" sz="1800" dirty="0" err="1"/>
              <a:t>oferta</a:t>
            </a:r>
            <a:r>
              <a:rPr lang="en-US" sz="1800" dirty="0"/>
              <a:t> </a:t>
            </a:r>
            <a:r>
              <a:rPr lang="en-US" sz="1800" dirty="0" err="1"/>
              <a:t>financiară</a:t>
            </a:r>
            <a:r>
              <a:rPr lang="en-US" sz="1800" dirty="0"/>
              <a:t> nu are un </a:t>
            </a:r>
            <a:r>
              <a:rPr lang="en-US" sz="1800" dirty="0" err="1"/>
              <a:t>preț</a:t>
            </a:r>
            <a:r>
              <a:rPr lang="en-US" sz="1800" dirty="0"/>
              <a:t> </a:t>
            </a:r>
            <a:r>
              <a:rPr lang="en-US" sz="1800" dirty="0" err="1"/>
              <a:t>fixat</a:t>
            </a:r>
            <a:r>
              <a:rPr lang="en-US" sz="1800" dirty="0"/>
              <a:t>; </a:t>
            </a:r>
            <a:endParaRPr lang="x-none" sz="1800" dirty="0"/>
          </a:p>
          <a:p>
            <a:pPr lvl="0" algn="just">
              <a:lnSpc>
                <a:spcPct val="100000"/>
              </a:lnSpc>
              <a:buFont typeface="Wingdings" panose="05000000000000000000" pitchFamily="2" charset="2"/>
              <a:buChar char="Ø"/>
            </a:pPr>
            <a:r>
              <a:rPr lang="en-US" sz="1800" dirty="0" err="1"/>
              <a:t>dacă</a:t>
            </a:r>
            <a:r>
              <a:rPr lang="en-US" sz="1800" dirty="0"/>
              <a:t> </a:t>
            </a:r>
            <a:r>
              <a:rPr lang="en-US" sz="1800" dirty="0" err="1"/>
              <a:t>oferta</a:t>
            </a:r>
            <a:r>
              <a:rPr lang="en-US" sz="1800" dirty="0"/>
              <a:t> nu </a:t>
            </a:r>
            <a:r>
              <a:rPr lang="en-US" sz="1800" dirty="0" err="1"/>
              <a:t>corespunde</a:t>
            </a:r>
            <a:r>
              <a:rPr lang="en-US" sz="1800" dirty="0"/>
              <a:t> </a:t>
            </a:r>
            <a:r>
              <a:rPr lang="en-US" sz="1800" dirty="0" err="1"/>
              <a:t>cerințelor</a:t>
            </a:r>
            <a:r>
              <a:rPr lang="en-US" sz="1800" dirty="0"/>
              <a:t> </a:t>
            </a:r>
            <a:r>
              <a:rPr lang="en-US" sz="1800" dirty="0" err="1"/>
              <a:t>expuse</a:t>
            </a:r>
            <a:r>
              <a:rPr lang="en-US" sz="1800" dirty="0"/>
              <a:t> </a:t>
            </a:r>
            <a:r>
              <a:rPr lang="en-US" sz="1800" dirty="0" err="1"/>
              <a:t>sau</a:t>
            </a:r>
            <a:r>
              <a:rPr lang="en-US" sz="1800" dirty="0"/>
              <a:t> s-a </a:t>
            </a:r>
            <a:r>
              <a:rPr lang="en-US" sz="1800" dirty="0" err="1"/>
              <a:t>constatat</a:t>
            </a:r>
            <a:r>
              <a:rPr lang="en-US" sz="1800" dirty="0"/>
              <a:t> </a:t>
            </a:r>
            <a:r>
              <a:rPr lang="en-US" sz="1800" dirty="0" err="1"/>
              <a:t>comiterea</a:t>
            </a:r>
            <a:r>
              <a:rPr lang="en-US" sz="1800" dirty="0"/>
              <a:t> </a:t>
            </a:r>
            <a:r>
              <a:rPr lang="en-US" sz="1800" dirty="0" err="1"/>
              <a:t>unor</a:t>
            </a:r>
            <a:r>
              <a:rPr lang="en-US" sz="1800" dirty="0"/>
              <a:t> </a:t>
            </a:r>
            <a:r>
              <a:rPr lang="en-US" sz="1800" dirty="0" err="1"/>
              <a:t>acte</a:t>
            </a:r>
            <a:r>
              <a:rPr lang="en-US" sz="1800" dirty="0"/>
              <a:t> de </a:t>
            </a:r>
            <a:r>
              <a:rPr lang="en-US" sz="1800" dirty="0" err="1"/>
              <a:t>corupție</a:t>
            </a:r>
            <a:r>
              <a:rPr lang="en-US" sz="1800" dirty="0"/>
              <a:t> </a:t>
            </a:r>
            <a:r>
              <a:rPr lang="en-US" sz="1800" dirty="0" err="1"/>
              <a:t>și</a:t>
            </a:r>
            <a:r>
              <a:rPr lang="en-US" sz="1800" dirty="0"/>
              <a:t> </a:t>
            </a:r>
            <a:r>
              <a:rPr lang="en-US" sz="1800" dirty="0" err="1"/>
              <a:t>acte</a:t>
            </a:r>
            <a:r>
              <a:rPr lang="en-US" sz="1800" dirty="0"/>
              <a:t> </a:t>
            </a:r>
            <a:r>
              <a:rPr lang="en-US" sz="1800" dirty="0" err="1"/>
              <a:t>conexe</a:t>
            </a:r>
            <a:r>
              <a:rPr lang="en-US" sz="1800" dirty="0"/>
              <a:t> </a:t>
            </a:r>
            <a:r>
              <a:rPr lang="en-US" sz="1800" dirty="0" err="1"/>
              <a:t>acestora</a:t>
            </a:r>
            <a:r>
              <a:rPr lang="en-US" sz="1800" dirty="0"/>
              <a:t>. </a:t>
            </a:r>
            <a:endParaRPr lang="ru-RU" sz="1800" dirty="0"/>
          </a:p>
          <a:p>
            <a:pPr algn="just"/>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9837839"/>
      </p:ext>
    </p:extLst>
  </p:cSld>
  <p:clrMapOvr>
    <a:overrideClrMapping bg1="lt1" tx1="dk1" bg2="lt2" tx2="dk2" accent1="accent1" accent2="accent2" accent3="accent3" accent4="accent4" accent5="accent5" accent6="accent6" hlink="hlink" folHlink="folHlink"/>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Achiziții de valoare mică</a:t>
            </a:r>
            <a:endParaRPr lang="ro-RO" sz="3600" dirty="0"/>
          </a:p>
        </p:txBody>
      </p:sp>
      <p:sp>
        <p:nvSpPr>
          <p:cNvPr id="6" name="Объект 5"/>
          <p:cNvSpPr>
            <a:spLocks noGrp="1"/>
          </p:cNvSpPr>
          <p:nvPr>
            <p:ph idx="1"/>
          </p:nvPr>
        </p:nvSpPr>
        <p:spPr>
          <a:xfrm>
            <a:off x="1145894" y="1825625"/>
            <a:ext cx="10046825" cy="2468583"/>
          </a:xfrm>
        </p:spPr>
        <p:txBody>
          <a:bodyPr>
            <a:normAutofit/>
          </a:bodyPr>
          <a:lstStyle/>
          <a:p>
            <a:pPr lvl="0" algn="just">
              <a:lnSpc>
                <a:spcPct val="100000"/>
              </a:lnSpc>
            </a:pPr>
            <a:r>
              <a:rPr lang="ro-RO" sz="1800" dirty="0"/>
              <a:t>Grupul de lucru, în termen de cel mult 2 zile de la stabilirea ofertei câștigătoare, va publica în SIA „RSAP” informația despre rezultatele achiziției sectoriale de valoare mică, precum și despre motivele respingerii, în cazul ofertelor respinse, cât și despre motivele descalificării, în cazul ofertanților descalificați.</a:t>
            </a:r>
            <a:endParaRPr lang="ru-RU" sz="1800" dirty="0"/>
          </a:p>
          <a:p>
            <a:pPr algn="just">
              <a:lnSpc>
                <a:spcPct val="100000"/>
              </a:lnSpc>
            </a:pPr>
            <a:r>
              <a:rPr lang="x-none" sz="1800" dirty="0"/>
              <a:t>E</a:t>
            </a:r>
            <a:r>
              <a:rPr lang="en-US" sz="1800" dirty="0" err="1"/>
              <a:t>ntitatea</a:t>
            </a:r>
            <a:r>
              <a:rPr lang="en-US" sz="1800" dirty="0"/>
              <a:t> </a:t>
            </a:r>
            <a:r>
              <a:rPr lang="en-US" sz="1800" dirty="0" err="1"/>
              <a:t>contractantă</a:t>
            </a:r>
            <a:r>
              <a:rPr lang="en-US" sz="1800" dirty="0"/>
              <a:t> </a:t>
            </a:r>
            <a:r>
              <a:rPr lang="en-US" sz="1800" dirty="0" err="1"/>
              <a:t>completează</a:t>
            </a:r>
            <a:r>
              <a:rPr lang="en-US" sz="1800" dirty="0"/>
              <a:t> </a:t>
            </a:r>
            <a:r>
              <a:rPr lang="en-US" sz="1800" dirty="0" err="1"/>
              <a:t>contractul</a:t>
            </a:r>
            <a:r>
              <a:rPr lang="en-US" sz="1800" dirty="0"/>
              <a:t> de </a:t>
            </a:r>
            <a:r>
              <a:rPr lang="en-US" sz="1800" dirty="0" err="1"/>
              <a:t>achiziții</a:t>
            </a:r>
            <a:r>
              <a:rPr lang="en-US" sz="1800" dirty="0"/>
              <a:t> </a:t>
            </a:r>
            <a:r>
              <a:rPr lang="ro-RO" sz="1800" dirty="0"/>
              <a:t>sectoriale </a:t>
            </a:r>
            <a:r>
              <a:rPr lang="en-US" sz="1800" dirty="0"/>
              <a:t>de </a:t>
            </a:r>
            <a:r>
              <a:rPr lang="en-US" sz="1800" dirty="0" err="1"/>
              <a:t>valoare</a:t>
            </a:r>
            <a:r>
              <a:rPr lang="en-US" sz="1800" dirty="0"/>
              <a:t> </a:t>
            </a:r>
            <a:r>
              <a:rPr lang="en-US" sz="1800" dirty="0" err="1"/>
              <a:t>mică</a:t>
            </a:r>
            <a:r>
              <a:rPr lang="en-US" sz="1800" dirty="0"/>
              <a:t>, </a:t>
            </a:r>
            <a:r>
              <a:rPr lang="en-US" sz="1800" dirty="0" err="1"/>
              <a:t>în</a:t>
            </a:r>
            <a:r>
              <a:rPr lang="en-US" sz="1800" dirty="0"/>
              <a:t> </a:t>
            </a:r>
            <a:r>
              <a:rPr lang="en-US" sz="1800" dirty="0" err="1"/>
              <a:t>conformitate</a:t>
            </a:r>
            <a:r>
              <a:rPr lang="en-US" sz="1800" dirty="0"/>
              <a:t> cu </a:t>
            </a:r>
            <a:r>
              <a:rPr lang="en-US" sz="1800" dirty="0" err="1"/>
              <a:t>termenii</a:t>
            </a:r>
            <a:r>
              <a:rPr lang="en-US" sz="1800" dirty="0"/>
              <a:t> </a:t>
            </a:r>
            <a:r>
              <a:rPr lang="en-US" sz="1800" dirty="0" err="1"/>
              <a:t>și</a:t>
            </a:r>
            <a:r>
              <a:rPr lang="en-US" sz="1800" dirty="0"/>
              <a:t> </a:t>
            </a:r>
            <a:r>
              <a:rPr lang="en-US" sz="1800" dirty="0" err="1"/>
              <a:t>condițiile</a:t>
            </a:r>
            <a:r>
              <a:rPr lang="en-US" sz="1800" dirty="0"/>
              <a:t> </a:t>
            </a:r>
            <a:r>
              <a:rPr lang="en-US" sz="1800" dirty="0" err="1"/>
              <a:t>publicate</a:t>
            </a:r>
            <a:r>
              <a:rPr lang="en-US" sz="1800" dirty="0"/>
              <a:t> </a:t>
            </a:r>
            <a:r>
              <a:rPr lang="ro-RO" sz="1800" dirty="0"/>
              <a:t>în </a:t>
            </a:r>
            <a:r>
              <a:rPr lang="en-US" sz="1800" dirty="0" err="1"/>
              <a:t>anunțul</a:t>
            </a:r>
            <a:r>
              <a:rPr lang="en-US" sz="1800" dirty="0"/>
              <a:t> </a:t>
            </a:r>
            <a:r>
              <a:rPr lang="en-US" sz="1800" dirty="0" err="1"/>
              <a:t>privind</a:t>
            </a:r>
            <a:r>
              <a:rPr lang="en-US" sz="1800" dirty="0"/>
              <a:t> </a:t>
            </a:r>
            <a:r>
              <a:rPr lang="en-US" sz="1800" dirty="0" err="1"/>
              <a:t>inițierea</a:t>
            </a:r>
            <a:r>
              <a:rPr lang="en-US" sz="1800" dirty="0"/>
              <a:t> </a:t>
            </a:r>
            <a:r>
              <a:rPr lang="en-US" sz="1800" dirty="0" err="1"/>
              <a:t>achiziției</a:t>
            </a:r>
            <a:r>
              <a:rPr lang="en-US" sz="1800" dirty="0"/>
              <a:t> </a:t>
            </a:r>
            <a:r>
              <a:rPr lang="ro-RO" sz="1800" dirty="0"/>
              <a:t>sectoriale</a:t>
            </a:r>
            <a:r>
              <a:rPr lang="en-US" sz="1800" dirty="0"/>
              <a:t> de </a:t>
            </a:r>
            <a:r>
              <a:rPr lang="en-US" sz="1800" dirty="0" err="1"/>
              <a:t>valoare</a:t>
            </a:r>
            <a:r>
              <a:rPr lang="en-US" sz="1800" dirty="0"/>
              <a:t> </a:t>
            </a:r>
            <a:r>
              <a:rPr lang="en-US" sz="1800" dirty="0" err="1"/>
              <a:t>mică</a:t>
            </a:r>
            <a:r>
              <a:rPr lang="en-US" sz="1800" dirty="0"/>
              <a:t> </a:t>
            </a:r>
            <a:r>
              <a:rPr lang="en-US" sz="1800" dirty="0" err="1"/>
              <a:t>și</a:t>
            </a:r>
            <a:r>
              <a:rPr lang="en-US" sz="1800" dirty="0"/>
              <a:t> </a:t>
            </a:r>
            <a:r>
              <a:rPr lang="en-US" sz="1800" dirty="0" err="1"/>
              <a:t>îl</a:t>
            </a:r>
            <a:r>
              <a:rPr lang="en-US" sz="1800" dirty="0"/>
              <a:t> </a:t>
            </a:r>
            <a:r>
              <a:rPr lang="en-US" sz="1800" dirty="0" err="1"/>
              <a:t>transmite</a:t>
            </a:r>
            <a:r>
              <a:rPr lang="en-US" sz="1800" dirty="0"/>
              <a:t> </a:t>
            </a:r>
            <a:r>
              <a:rPr lang="en-US" sz="1800" dirty="0" err="1"/>
              <a:t>operatorului</a:t>
            </a:r>
            <a:r>
              <a:rPr lang="en-US" sz="1800" dirty="0"/>
              <a:t> economic </a:t>
            </a:r>
            <a:r>
              <a:rPr lang="en-US" sz="1800" dirty="0" err="1"/>
              <a:t>desemnat</a:t>
            </a:r>
            <a:r>
              <a:rPr lang="en-US" sz="1800" dirty="0"/>
              <a:t> </a:t>
            </a:r>
            <a:r>
              <a:rPr lang="en-US" sz="1800" dirty="0" err="1"/>
              <a:t>câștigător</a:t>
            </a:r>
            <a:r>
              <a:rPr lang="en-US" sz="1800" dirty="0"/>
              <a:t> </a:t>
            </a:r>
            <a:r>
              <a:rPr lang="en-US" sz="1800" dirty="0" err="1"/>
              <a:t>spre</a:t>
            </a:r>
            <a:r>
              <a:rPr lang="en-US" sz="1800" dirty="0"/>
              <a:t> </a:t>
            </a:r>
            <a:r>
              <a:rPr lang="en-US" sz="1800" dirty="0" err="1"/>
              <a:t>semnare</a:t>
            </a:r>
            <a:r>
              <a:rPr lang="en-US" sz="1800" dirty="0"/>
              <a:t>.</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92559246"/>
      </p:ext>
    </p:extLst>
  </p:cSld>
  <p:clrMapOvr>
    <a:overrideClrMapping bg1="lt1" tx1="dk1" bg2="lt2" tx2="dk2" accent1="accent1" accent2="accent2" accent3="accent3" accent4="accent4" accent5="accent5" accent6="accent6" hlink="hlink" folHlink="folHlink"/>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Achiziții de valoare mică</a:t>
            </a:r>
            <a:endParaRPr lang="ro-RO" sz="3600" dirty="0"/>
          </a:p>
        </p:txBody>
      </p:sp>
      <p:sp>
        <p:nvSpPr>
          <p:cNvPr id="6" name="Объект 5"/>
          <p:cNvSpPr>
            <a:spLocks noGrp="1"/>
          </p:cNvSpPr>
          <p:nvPr>
            <p:ph idx="1"/>
          </p:nvPr>
        </p:nvSpPr>
        <p:spPr>
          <a:xfrm>
            <a:off x="838200" y="2196015"/>
            <a:ext cx="10515600" cy="2480157"/>
          </a:xfrm>
        </p:spPr>
        <p:txBody>
          <a:bodyPr>
            <a:normAutofit/>
          </a:bodyPr>
          <a:lstStyle/>
          <a:p>
            <a:pPr lvl="0" algn="just">
              <a:lnSpc>
                <a:spcPct val="100000"/>
              </a:lnSpc>
            </a:pPr>
            <a:r>
              <a:rPr lang="en-US" sz="1800" dirty="0"/>
              <a:t>Se </a:t>
            </a:r>
            <a:r>
              <a:rPr lang="en-US" sz="1800" dirty="0" err="1"/>
              <a:t>interzice</a:t>
            </a:r>
            <a:r>
              <a:rPr lang="en-US" sz="1800" dirty="0"/>
              <a:t> </a:t>
            </a:r>
            <a:r>
              <a:rPr lang="en-US" sz="1800" dirty="0" err="1"/>
              <a:t>modificarea</a:t>
            </a:r>
            <a:r>
              <a:rPr lang="en-US" sz="1800" dirty="0"/>
              <a:t> </a:t>
            </a:r>
            <a:r>
              <a:rPr lang="en-US" sz="1800" dirty="0" err="1"/>
              <a:t>oricărui</a:t>
            </a:r>
            <a:r>
              <a:rPr lang="en-US" sz="1800" dirty="0"/>
              <a:t> element al </a:t>
            </a:r>
            <a:r>
              <a:rPr lang="en-US" sz="1800" dirty="0" err="1"/>
              <a:t>contractului</a:t>
            </a:r>
            <a:r>
              <a:rPr lang="en-US" sz="1800" dirty="0"/>
              <a:t> de </a:t>
            </a:r>
            <a:r>
              <a:rPr lang="en-US" sz="1800" dirty="0" err="1"/>
              <a:t>achiziți</a:t>
            </a:r>
            <a:r>
              <a:rPr lang="ro-RO" sz="1800" dirty="0"/>
              <a:t>i</a:t>
            </a:r>
            <a:r>
              <a:rPr lang="en-US" sz="1800" dirty="0"/>
              <a:t> </a:t>
            </a:r>
            <a:r>
              <a:rPr lang="ro-RO" sz="1800" dirty="0"/>
              <a:t>sectoriale</a:t>
            </a:r>
            <a:r>
              <a:rPr lang="en-US" sz="1800" dirty="0"/>
              <a:t> </a:t>
            </a:r>
            <a:r>
              <a:rPr lang="en-US" sz="1800" dirty="0" err="1"/>
              <a:t>încheiat</a:t>
            </a:r>
            <a:r>
              <a:rPr lang="en-US" sz="1800" dirty="0"/>
              <a:t> </a:t>
            </a:r>
            <a:r>
              <a:rPr lang="en-US" sz="1800" dirty="0" err="1"/>
              <a:t>și</a:t>
            </a:r>
            <a:r>
              <a:rPr lang="en-US" sz="1800" dirty="0"/>
              <a:t> </a:t>
            </a:r>
            <a:r>
              <a:rPr lang="en-US" sz="1800" dirty="0" err="1"/>
              <a:t>introducerea</a:t>
            </a:r>
            <a:r>
              <a:rPr lang="en-US" sz="1800" dirty="0"/>
              <a:t> </a:t>
            </a:r>
            <a:r>
              <a:rPr lang="en-US" sz="1800" dirty="0" err="1"/>
              <a:t>unor</a:t>
            </a:r>
            <a:r>
              <a:rPr lang="en-US" sz="1800" dirty="0"/>
              <a:t> </a:t>
            </a:r>
            <a:r>
              <a:rPr lang="en-US" sz="1800" dirty="0" err="1"/>
              <a:t>elemente</a:t>
            </a:r>
            <a:r>
              <a:rPr lang="en-US" sz="1800" dirty="0"/>
              <a:t> </a:t>
            </a:r>
            <a:r>
              <a:rPr lang="en-US" sz="1800" dirty="0" err="1"/>
              <a:t>noi</a:t>
            </a:r>
            <a:r>
              <a:rPr lang="en-US" sz="1800" dirty="0"/>
              <a:t>, </a:t>
            </a:r>
            <a:r>
              <a:rPr lang="en-US" sz="1800" dirty="0" err="1"/>
              <a:t>dacă</a:t>
            </a:r>
            <a:r>
              <a:rPr lang="en-US" sz="1800" dirty="0"/>
              <a:t> </a:t>
            </a:r>
            <a:r>
              <a:rPr lang="en-US" sz="1800" dirty="0" err="1"/>
              <a:t>asemenea</a:t>
            </a:r>
            <a:r>
              <a:rPr lang="en-US" sz="1800" dirty="0"/>
              <a:t> </a:t>
            </a:r>
            <a:r>
              <a:rPr lang="en-US" sz="1800" dirty="0" err="1"/>
              <a:t>acțiuni</a:t>
            </a:r>
            <a:r>
              <a:rPr lang="en-US" sz="1800" dirty="0"/>
              <a:t> </a:t>
            </a:r>
            <a:r>
              <a:rPr lang="en-US" sz="1800" dirty="0" err="1"/>
              <a:t>sunt</a:t>
            </a:r>
            <a:r>
              <a:rPr lang="en-US" sz="1800" dirty="0"/>
              <a:t> de </a:t>
            </a:r>
            <a:r>
              <a:rPr lang="en-US" sz="1800" dirty="0" err="1"/>
              <a:t>natură</a:t>
            </a:r>
            <a:r>
              <a:rPr lang="en-US" sz="1800" dirty="0"/>
              <a:t> </a:t>
            </a:r>
            <a:r>
              <a:rPr lang="en-US" sz="1800" dirty="0" err="1"/>
              <a:t>să</a:t>
            </a:r>
            <a:r>
              <a:rPr lang="en-US" sz="1800" dirty="0"/>
              <a:t> </a:t>
            </a:r>
            <a:r>
              <a:rPr lang="en-US" sz="1800" dirty="0" err="1"/>
              <a:t>schimbe</a:t>
            </a:r>
            <a:r>
              <a:rPr lang="en-US" sz="1800" dirty="0"/>
              <a:t> </a:t>
            </a:r>
            <a:r>
              <a:rPr lang="en-US" sz="1800" dirty="0" err="1"/>
              <a:t>condițiile</a:t>
            </a:r>
            <a:r>
              <a:rPr lang="en-US" sz="1800" dirty="0"/>
              <a:t> care au </a:t>
            </a:r>
            <a:r>
              <a:rPr lang="en-US" sz="1800" dirty="0" err="1"/>
              <a:t>constituit</a:t>
            </a:r>
            <a:r>
              <a:rPr lang="en-US" sz="1800" dirty="0"/>
              <a:t> </a:t>
            </a:r>
            <a:r>
              <a:rPr lang="en-US" sz="1800" dirty="0" err="1"/>
              <a:t>temei</a:t>
            </a:r>
            <a:r>
              <a:rPr lang="en-US" sz="1800" dirty="0"/>
              <a:t> </a:t>
            </a:r>
            <a:r>
              <a:rPr lang="en-US" sz="1800" dirty="0" err="1"/>
              <a:t>pentru</a:t>
            </a:r>
            <a:r>
              <a:rPr lang="en-US" sz="1800" dirty="0"/>
              <a:t> </a:t>
            </a:r>
            <a:r>
              <a:rPr lang="en-US" sz="1800" dirty="0" err="1"/>
              <a:t>selectarea</a:t>
            </a:r>
            <a:r>
              <a:rPr lang="en-US" sz="1800" dirty="0"/>
              <a:t> </a:t>
            </a:r>
            <a:r>
              <a:rPr lang="en-US" sz="1800" dirty="0" err="1"/>
              <a:t>operatorului</a:t>
            </a:r>
            <a:r>
              <a:rPr lang="en-US" sz="1800" dirty="0"/>
              <a:t> economic, </a:t>
            </a:r>
            <a:r>
              <a:rPr lang="en-US" sz="1800" dirty="0" err="1"/>
              <a:t>precum</a:t>
            </a:r>
            <a:r>
              <a:rPr lang="en-US" sz="1800" dirty="0"/>
              <a:t> </a:t>
            </a:r>
            <a:r>
              <a:rPr lang="en-US" sz="1800" dirty="0" err="1"/>
              <a:t>și</a:t>
            </a:r>
            <a:r>
              <a:rPr lang="en-US" sz="1800" dirty="0"/>
              <a:t> </a:t>
            </a:r>
            <a:r>
              <a:rPr lang="en-US" sz="1800" dirty="0" err="1"/>
              <a:t>să</a:t>
            </a:r>
            <a:r>
              <a:rPr lang="en-US" sz="1800" dirty="0"/>
              <a:t> </a:t>
            </a:r>
            <a:r>
              <a:rPr lang="en-US" sz="1800" dirty="0" err="1"/>
              <a:t>majoreze</a:t>
            </a:r>
            <a:r>
              <a:rPr lang="en-US" sz="1800" dirty="0"/>
              <a:t> </a:t>
            </a:r>
            <a:r>
              <a:rPr lang="en-US" sz="1800" dirty="0" err="1"/>
              <a:t>valoarea</a:t>
            </a:r>
            <a:r>
              <a:rPr lang="en-US" sz="1800" dirty="0"/>
              <a:t> </a:t>
            </a:r>
            <a:r>
              <a:rPr lang="en-US" sz="1800" dirty="0" err="1"/>
              <a:t>contractului</a:t>
            </a:r>
            <a:r>
              <a:rPr lang="en-US" sz="1800" dirty="0"/>
              <a:t>.</a:t>
            </a:r>
            <a:endParaRPr lang="x-none" sz="1800" dirty="0"/>
          </a:p>
          <a:p>
            <a:pPr lvl="0" algn="just">
              <a:lnSpc>
                <a:spcPct val="100000"/>
              </a:lnSpc>
            </a:pPr>
            <a:r>
              <a:rPr lang="x-none" sz="1800" dirty="0"/>
              <a:t>E</a:t>
            </a:r>
            <a:r>
              <a:rPr lang="en-US" sz="1800" dirty="0" err="1"/>
              <a:t>ntitatea</a:t>
            </a:r>
            <a:r>
              <a:rPr lang="en-US" sz="1800" dirty="0"/>
              <a:t> </a:t>
            </a:r>
            <a:r>
              <a:rPr lang="en-US" sz="1800" dirty="0" err="1"/>
              <a:t>contractantă</a:t>
            </a:r>
            <a:r>
              <a:rPr lang="en-US" sz="1800" dirty="0"/>
              <a:t> </a:t>
            </a:r>
            <a:r>
              <a:rPr lang="en-US" sz="1800" dirty="0" err="1"/>
              <a:t>este</a:t>
            </a:r>
            <a:r>
              <a:rPr lang="en-US" sz="1800" dirty="0"/>
              <a:t> </a:t>
            </a:r>
            <a:r>
              <a:rPr lang="en-US" sz="1800" dirty="0" err="1"/>
              <a:t>obligată</a:t>
            </a:r>
            <a:r>
              <a:rPr lang="en-US" sz="1800" dirty="0"/>
              <a:t> </a:t>
            </a:r>
            <a:r>
              <a:rPr lang="en-US" sz="1800" dirty="0" err="1"/>
              <a:t>să</a:t>
            </a:r>
            <a:r>
              <a:rPr lang="en-US" sz="1800" dirty="0"/>
              <a:t> </a:t>
            </a:r>
            <a:r>
              <a:rPr lang="en-US" sz="1800" dirty="0" err="1"/>
              <a:t>prezinte</a:t>
            </a:r>
            <a:r>
              <a:rPr lang="en-US" sz="1800" dirty="0"/>
              <a:t> </a:t>
            </a:r>
            <a:r>
              <a:rPr lang="en-US" sz="1800" dirty="0" err="1"/>
              <a:t>anual</a:t>
            </a:r>
            <a:r>
              <a:rPr lang="en-US" sz="1800" dirty="0"/>
              <a:t>, </a:t>
            </a:r>
            <a:r>
              <a:rPr lang="en-US" sz="1800" dirty="0" err="1"/>
              <a:t>până</a:t>
            </a:r>
            <a:r>
              <a:rPr lang="en-US" sz="1800" dirty="0"/>
              <a:t> la data de 1 </a:t>
            </a:r>
            <a:r>
              <a:rPr lang="en-US" sz="1800" dirty="0" err="1"/>
              <a:t>februarie</a:t>
            </a:r>
            <a:r>
              <a:rPr lang="en-US" sz="1800" dirty="0"/>
              <a:t> a</a:t>
            </a:r>
            <a:r>
              <a:rPr lang="ro-RO" sz="1800" dirty="0"/>
              <a:t>l</a:t>
            </a:r>
            <a:r>
              <a:rPr lang="en-US" sz="1800" dirty="0"/>
              <a:t> </a:t>
            </a:r>
            <a:r>
              <a:rPr lang="en-US" sz="1800" dirty="0" err="1"/>
              <a:t>anului</a:t>
            </a:r>
            <a:r>
              <a:rPr lang="en-US" sz="1800" dirty="0"/>
              <a:t> </a:t>
            </a:r>
            <a:r>
              <a:rPr lang="en-US" sz="1800" dirty="0" err="1"/>
              <a:t>următor</a:t>
            </a:r>
            <a:r>
              <a:rPr lang="en-US" sz="1800" dirty="0"/>
              <a:t>, </a:t>
            </a:r>
            <a:r>
              <a:rPr lang="en-US" sz="1800" dirty="0" err="1"/>
              <a:t>în</a:t>
            </a:r>
            <a:r>
              <a:rPr lang="en-US" sz="1800" dirty="0"/>
              <a:t> </a:t>
            </a:r>
            <a:r>
              <a:rPr lang="en-US" sz="1800" dirty="0" err="1"/>
              <a:t>varianta</a:t>
            </a:r>
            <a:r>
              <a:rPr lang="en-US" sz="1800" dirty="0"/>
              <a:t> </a:t>
            </a:r>
            <a:r>
              <a:rPr lang="en-US" sz="1800" dirty="0" err="1"/>
              <a:t>electronică</a:t>
            </a:r>
            <a:r>
              <a:rPr lang="en-US" sz="1800" dirty="0"/>
              <a:t>, </a:t>
            </a:r>
            <a:r>
              <a:rPr lang="en-US" sz="1800" dirty="0" err="1"/>
              <a:t>Agenției</a:t>
            </a:r>
            <a:r>
              <a:rPr lang="en-US" sz="1800" dirty="0"/>
              <a:t> </a:t>
            </a:r>
            <a:r>
              <a:rPr lang="en-US" sz="1800" dirty="0" err="1"/>
              <a:t>Achiziții</a:t>
            </a:r>
            <a:r>
              <a:rPr lang="en-US" sz="1800" dirty="0"/>
              <a:t> </a:t>
            </a:r>
            <a:r>
              <a:rPr lang="en-US" sz="1800" dirty="0" err="1"/>
              <a:t>Publice</a:t>
            </a:r>
            <a:r>
              <a:rPr lang="en-US" sz="1800" dirty="0"/>
              <a:t> un </a:t>
            </a:r>
            <a:r>
              <a:rPr lang="en-US" sz="1800" dirty="0" err="1"/>
              <a:t>raport</a:t>
            </a:r>
            <a:r>
              <a:rPr lang="en-US" sz="1800" dirty="0"/>
              <a:t> </a:t>
            </a:r>
            <a:r>
              <a:rPr lang="en-US" sz="1800" dirty="0" err="1"/>
              <a:t>anual</a:t>
            </a:r>
            <a:r>
              <a:rPr lang="en-US" sz="1800" dirty="0"/>
              <a:t> </a:t>
            </a:r>
            <a:r>
              <a:rPr lang="en-US" sz="1800" dirty="0" err="1"/>
              <a:t>privind</a:t>
            </a:r>
            <a:r>
              <a:rPr lang="en-US" sz="1800" dirty="0"/>
              <a:t> </a:t>
            </a:r>
            <a:r>
              <a:rPr lang="en-US" sz="1800" dirty="0" err="1"/>
              <a:t>realizarea</a:t>
            </a:r>
            <a:r>
              <a:rPr lang="en-US" sz="1800" dirty="0"/>
              <a:t> </a:t>
            </a:r>
            <a:r>
              <a:rPr lang="en-US" sz="1800" dirty="0" err="1"/>
              <a:t>contractelor</a:t>
            </a:r>
            <a:r>
              <a:rPr lang="en-US" sz="1800" dirty="0"/>
              <a:t> de </a:t>
            </a:r>
            <a:r>
              <a:rPr lang="en-US" sz="1800" dirty="0" err="1"/>
              <a:t>achiziții</a:t>
            </a:r>
            <a:r>
              <a:rPr lang="en-US" sz="1800" dirty="0"/>
              <a:t> </a:t>
            </a:r>
            <a:r>
              <a:rPr lang="ro-RO" sz="1800" dirty="0"/>
              <a:t>sectoriale</a:t>
            </a:r>
            <a:r>
              <a:rPr lang="en-US" sz="1800" dirty="0"/>
              <a:t> de </a:t>
            </a:r>
            <a:r>
              <a:rPr lang="en-US" sz="1800" dirty="0" err="1"/>
              <a:t>valoare</a:t>
            </a:r>
            <a:r>
              <a:rPr lang="en-US" sz="1800" dirty="0"/>
              <a:t> </a:t>
            </a:r>
            <a:r>
              <a:rPr lang="en-US" sz="1800" dirty="0" err="1"/>
              <a:t>mică</a:t>
            </a:r>
            <a:r>
              <a:rPr lang="en-US" sz="1800" dirty="0"/>
              <a:t> </a:t>
            </a:r>
            <a:r>
              <a:rPr lang="en-US" sz="1800" dirty="0" err="1"/>
              <a:t>semnate</a:t>
            </a:r>
            <a:r>
              <a:rPr lang="en-US" sz="1800" dirty="0"/>
              <a:t> </a:t>
            </a:r>
            <a:r>
              <a:rPr lang="en-US" sz="1800" dirty="0" err="1"/>
              <a:t>și</a:t>
            </a:r>
            <a:r>
              <a:rPr lang="en-US" sz="1800" dirty="0"/>
              <a:t> </a:t>
            </a:r>
            <a:r>
              <a:rPr lang="en-US" sz="1800" dirty="0" err="1"/>
              <a:t>înregistrate</a:t>
            </a:r>
            <a:r>
              <a:rPr lang="en-US" sz="1800" dirty="0"/>
              <a:t> </a:t>
            </a:r>
            <a:r>
              <a:rPr lang="en-US" sz="1800" dirty="0" err="1"/>
              <a:t>în</a:t>
            </a:r>
            <a:r>
              <a:rPr lang="en-US" sz="1800" dirty="0"/>
              <a:t> </a:t>
            </a:r>
            <a:r>
              <a:rPr lang="en-US" sz="1800" dirty="0" err="1"/>
              <a:t>perioada</a:t>
            </a:r>
            <a:r>
              <a:rPr lang="en-US" sz="1800" dirty="0"/>
              <a:t> de </a:t>
            </a:r>
            <a:r>
              <a:rPr lang="en-US" sz="1800" dirty="0" err="1"/>
              <a:t>referință</a:t>
            </a:r>
            <a:r>
              <a:rPr lang="en-US" sz="1800" dirty="0"/>
              <a:t>. </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49978903"/>
      </p:ext>
    </p:extLst>
  </p:cSld>
  <p:clrMapOvr>
    <a:overrideClrMapping bg1="lt1" tx1="dk1" bg2="lt2" tx2="dk2" accent1="accent1" accent2="accent2" accent3="accent3" accent4="accent4" accent5="accent5" accent6="accent6" hlink="hlink" folHlink="folHlink"/>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Licitație deschisă</a:t>
            </a:r>
            <a:endParaRPr lang="ro-RO" sz="3600" dirty="0"/>
          </a:p>
        </p:txBody>
      </p:sp>
      <p:sp>
        <p:nvSpPr>
          <p:cNvPr id="6" name="Объект 5"/>
          <p:cNvSpPr>
            <a:spLocks noGrp="1"/>
          </p:cNvSpPr>
          <p:nvPr>
            <p:ph idx="1"/>
          </p:nvPr>
        </p:nvSpPr>
        <p:spPr>
          <a:xfrm>
            <a:off x="838200" y="1825625"/>
            <a:ext cx="10515600" cy="3626051"/>
          </a:xfrm>
        </p:spPr>
        <p:txBody>
          <a:bodyPr>
            <a:normAutofit/>
          </a:bodyPr>
          <a:lstStyle/>
          <a:p>
            <a:pPr marL="230400" lvl="0" algn="just">
              <a:lnSpc>
                <a:spcPct val="100000"/>
              </a:lnSpc>
            </a:pPr>
            <a:r>
              <a:rPr lang="it-IT" sz="1800" dirty="0"/>
              <a:t>Entitatea contractantă desfășoară procedura de licitație deschisă în conformitate cu prevederile art. 37 din Legea nr. 74/2020. Licitația deschisă se desfășoară într-o singură etapă, la care participă toți operatorii economici interesați și care îndeplinesc condițiile stabilite în documentația de atribuire.</a:t>
            </a:r>
            <a:endParaRPr lang="x-none" sz="1800" dirty="0"/>
          </a:p>
          <a:p>
            <a:pPr marL="230400" lvl="0" algn="just">
              <a:lnSpc>
                <a:spcPct val="100000"/>
              </a:lnSpc>
            </a:pPr>
            <a:r>
              <a:rPr lang="en-US" sz="1800" dirty="0" err="1"/>
              <a:t>Procedura</a:t>
            </a:r>
            <a:r>
              <a:rPr lang="en-US" sz="1800" dirty="0"/>
              <a:t> </a:t>
            </a:r>
            <a:r>
              <a:rPr lang="en-US" sz="1800" dirty="0" err="1"/>
              <a:t>licitației</a:t>
            </a:r>
            <a:r>
              <a:rPr lang="en-US" sz="1800" dirty="0"/>
              <a:t> </a:t>
            </a:r>
            <a:r>
              <a:rPr lang="en-US" sz="1800" dirty="0" err="1"/>
              <a:t>deschise</a:t>
            </a:r>
            <a:r>
              <a:rPr lang="en-US" sz="1800" dirty="0"/>
              <a:t> </a:t>
            </a:r>
            <a:r>
              <a:rPr lang="en-US" sz="1800" dirty="0" err="1"/>
              <a:t>cuprinde</a:t>
            </a:r>
            <a:r>
              <a:rPr lang="en-US" sz="1800" dirty="0"/>
              <a:t> </a:t>
            </a:r>
            <a:r>
              <a:rPr lang="en-US" sz="1800" dirty="0" err="1"/>
              <a:t>ofertele</a:t>
            </a:r>
            <a:r>
              <a:rPr lang="en-US" sz="1800" dirty="0"/>
              <a:t> </a:t>
            </a:r>
            <a:r>
              <a:rPr lang="en-US" sz="1800" dirty="0" err="1"/>
              <a:t>tuturor</a:t>
            </a:r>
            <a:r>
              <a:rPr lang="en-US" sz="1800" dirty="0"/>
              <a:t> </a:t>
            </a:r>
            <a:r>
              <a:rPr lang="en-US" sz="1800" dirty="0" err="1"/>
              <a:t>operatorilor</a:t>
            </a:r>
            <a:r>
              <a:rPr lang="en-US" sz="1800" dirty="0"/>
              <a:t> </a:t>
            </a:r>
            <a:r>
              <a:rPr lang="en-US" sz="1800" dirty="0" err="1"/>
              <a:t>economici</a:t>
            </a:r>
            <a:r>
              <a:rPr lang="en-US" sz="1800" dirty="0"/>
              <a:t> care </a:t>
            </a:r>
            <a:r>
              <a:rPr lang="en-US" sz="1800" dirty="0" err="1"/>
              <a:t>doresc</a:t>
            </a:r>
            <a:r>
              <a:rPr lang="en-US" sz="1800" dirty="0"/>
              <a:t> </a:t>
            </a:r>
            <a:r>
              <a:rPr lang="en-US" sz="1800" dirty="0" err="1"/>
              <a:t>să</a:t>
            </a:r>
            <a:r>
              <a:rPr lang="en-US" sz="1800" dirty="0"/>
              <a:t> </a:t>
            </a:r>
            <a:r>
              <a:rPr lang="en-US" sz="1800" dirty="0" err="1"/>
              <a:t>participe</a:t>
            </a:r>
            <a:r>
              <a:rPr lang="en-US" sz="1800" dirty="0"/>
              <a:t> la </a:t>
            </a:r>
            <a:r>
              <a:rPr lang="en-US" sz="1800" dirty="0" err="1"/>
              <a:t>licitație</a:t>
            </a:r>
            <a:r>
              <a:rPr lang="en-US" sz="1800" dirty="0"/>
              <a:t>. </a:t>
            </a:r>
            <a:r>
              <a:rPr lang="en-US" sz="1800" dirty="0" err="1"/>
              <a:t>Entitatea</a:t>
            </a:r>
            <a:r>
              <a:rPr lang="en-US" sz="1800" dirty="0"/>
              <a:t> </a:t>
            </a:r>
            <a:r>
              <a:rPr lang="en-US" sz="1800" dirty="0" err="1"/>
              <a:t>contractantă</a:t>
            </a:r>
            <a:r>
              <a:rPr lang="en-US" sz="1800" dirty="0"/>
              <a:t> </a:t>
            </a:r>
            <a:r>
              <a:rPr lang="en-US" sz="1800" dirty="0" err="1"/>
              <a:t>publică</a:t>
            </a:r>
            <a:r>
              <a:rPr lang="en-US" sz="1800" dirty="0"/>
              <a:t> </a:t>
            </a:r>
            <a:r>
              <a:rPr lang="en-US" sz="1800" dirty="0" err="1"/>
              <a:t>în</a:t>
            </a:r>
            <a:r>
              <a:rPr lang="en-US" sz="1800" dirty="0"/>
              <a:t> </a:t>
            </a:r>
            <a:r>
              <a:rPr lang="en-US" sz="1800" dirty="0" err="1"/>
              <a:t>prealabil</a:t>
            </a:r>
            <a:r>
              <a:rPr lang="en-US" sz="1800" dirty="0"/>
              <a:t> un </a:t>
            </a:r>
            <a:r>
              <a:rPr lang="en-US" sz="1800" dirty="0" err="1"/>
              <a:t>anunț</a:t>
            </a:r>
            <a:r>
              <a:rPr lang="en-US" sz="1800" dirty="0"/>
              <a:t> de </a:t>
            </a:r>
            <a:r>
              <a:rPr lang="en-US" sz="1800" dirty="0" err="1"/>
              <a:t>participare</a:t>
            </a:r>
            <a:r>
              <a:rPr lang="en-US" sz="1800" dirty="0"/>
              <a:t> la </a:t>
            </a:r>
            <a:r>
              <a:rPr lang="en-US" sz="1800" dirty="0" err="1"/>
              <a:t>licitația</a:t>
            </a:r>
            <a:r>
              <a:rPr lang="en-US" sz="1800" dirty="0"/>
              <a:t> </a:t>
            </a:r>
            <a:r>
              <a:rPr lang="en-US" sz="1800" dirty="0" err="1"/>
              <a:t>deschisă</a:t>
            </a:r>
            <a:r>
              <a:rPr lang="en-US" sz="1800" dirty="0"/>
              <a:t> </a:t>
            </a:r>
            <a:r>
              <a:rPr lang="en-US" sz="1800" dirty="0" err="1"/>
              <a:t>pentru</a:t>
            </a:r>
            <a:r>
              <a:rPr lang="en-US" sz="1800" dirty="0"/>
              <a:t> </a:t>
            </a:r>
            <a:r>
              <a:rPr lang="en-US" sz="1800" dirty="0" err="1"/>
              <a:t>informarea</a:t>
            </a:r>
            <a:r>
              <a:rPr lang="en-US" sz="1800" dirty="0"/>
              <a:t> </a:t>
            </a:r>
            <a:r>
              <a:rPr lang="en-US" sz="1800" dirty="0" err="1"/>
              <a:t>potențialilor</a:t>
            </a:r>
            <a:r>
              <a:rPr lang="en-US" sz="1800" dirty="0"/>
              <a:t> </a:t>
            </a:r>
            <a:r>
              <a:rPr lang="en-US" sz="1800" dirty="0" err="1"/>
              <a:t>participanți</a:t>
            </a:r>
            <a:r>
              <a:rPr lang="en-US" sz="1800" dirty="0"/>
              <a:t>, </a:t>
            </a:r>
            <a:r>
              <a:rPr lang="en-US" sz="1800" dirty="0" err="1"/>
              <a:t>astfel</a:t>
            </a:r>
            <a:r>
              <a:rPr lang="en-US" sz="1800" dirty="0"/>
              <a:t> </a:t>
            </a:r>
            <a:r>
              <a:rPr lang="en-US" sz="1800" dirty="0" err="1"/>
              <a:t>încât</a:t>
            </a:r>
            <a:r>
              <a:rPr lang="en-US" sz="1800" dirty="0"/>
              <a:t> </a:t>
            </a:r>
            <a:r>
              <a:rPr lang="en-US" sz="1800" dirty="0" err="1"/>
              <a:t>aceștia</a:t>
            </a:r>
            <a:r>
              <a:rPr lang="en-US" sz="1800" dirty="0"/>
              <a:t> </a:t>
            </a:r>
            <a:r>
              <a:rPr lang="en-US" sz="1800" dirty="0" err="1"/>
              <a:t>să</a:t>
            </a:r>
            <a:r>
              <a:rPr lang="en-US" sz="1800" dirty="0"/>
              <a:t> </a:t>
            </a:r>
            <a:r>
              <a:rPr lang="en-US" sz="1800" dirty="0" err="1"/>
              <a:t>își</a:t>
            </a:r>
            <a:r>
              <a:rPr lang="en-US" sz="1800" dirty="0"/>
              <a:t> </a:t>
            </a:r>
            <a:r>
              <a:rPr lang="en-US" sz="1800" dirty="0" err="1"/>
              <a:t>poată</a:t>
            </a:r>
            <a:r>
              <a:rPr lang="en-US" sz="1800" dirty="0"/>
              <a:t> </a:t>
            </a:r>
            <a:r>
              <a:rPr lang="en-US" sz="1800" dirty="0" err="1"/>
              <a:t>pregăti</a:t>
            </a:r>
            <a:r>
              <a:rPr lang="en-US" sz="1800" dirty="0"/>
              <a:t> </a:t>
            </a:r>
            <a:r>
              <a:rPr lang="en-US" sz="1800" dirty="0" err="1"/>
              <a:t>ofertele</a:t>
            </a:r>
            <a:r>
              <a:rPr lang="en-US" sz="1800" dirty="0"/>
              <a:t>.</a:t>
            </a:r>
            <a:endParaRPr lang="x-none" sz="1800" dirty="0"/>
          </a:p>
          <a:p>
            <a:pPr marL="230400" lvl="0" algn="just">
              <a:lnSpc>
                <a:spcPct val="100000"/>
              </a:lnSpc>
            </a:pPr>
            <a:r>
              <a:rPr lang="en-US" sz="1800" dirty="0" err="1"/>
              <a:t>Perioada</a:t>
            </a:r>
            <a:r>
              <a:rPr lang="en-US" sz="1800" dirty="0"/>
              <a:t> </a:t>
            </a:r>
            <a:r>
              <a:rPr lang="en-US" sz="1800" dirty="0" err="1"/>
              <a:t>cuprinsă</a:t>
            </a:r>
            <a:r>
              <a:rPr lang="en-US" sz="1800" dirty="0"/>
              <a:t> </a:t>
            </a:r>
            <a:r>
              <a:rPr lang="en-US" sz="1800" dirty="0" err="1"/>
              <a:t>între</a:t>
            </a:r>
            <a:r>
              <a:rPr lang="en-US" sz="1800" dirty="0"/>
              <a:t> data </a:t>
            </a:r>
            <a:r>
              <a:rPr lang="en-US" sz="1800" dirty="0" err="1"/>
              <a:t>publicării</a:t>
            </a:r>
            <a:r>
              <a:rPr lang="en-US" sz="1800" dirty="0"/>
              <a:t> </a:t>
            </a:r>
            <a:r>
              <a:rPr lang="en-US" sz="1800" dirty="0" err="1"/>
              <a:t>anunțului</a:t>
            </a:r>
            <a:r>
              <a:rPr lang="en-US" sz="1800" dirty="0"/>
              <a:t> de </a:t>
            </a:r>
            <a:r>
              <a:rPr lang="en-US" sz="1800" dirty="0" err="1"/>
              <a:t>participare</a:t>
            </a:r>
            <a:r>
              <a:rPr lang="en-US" sz="1800" dirty="0"/>
              <a:t> </a:t>
            </a:r>
            <a:r>
              <a:rPr lang="en-US" sz="1800" dirty="0" err="1"/>
              <a:t>și</a:t>
            </a:r>
            <a:r>
              <a:rPr lang="en-US" sz="1800" dirty="0"/>
              <a:t> data-</a:t>
            </a:r>
            <a:r>
              <a:rPr lang="en-US" sz="1800" dirty="0" err="1"/>
              <a:t>limită</a:t>
            </a:r>
            <a:r>
              <a:rPr lang="en-US" sz="1800" dirty="0"/>
              <a:t> de </a:t>
            </a:r>
            <a:r>
              <a:rPr lang="en-US" sz="1800" dirty="0" err="1"/>
              <a:t>depunere</a:t>
            </a:r>
            <a:r>
              <a:rPr lang="en-US" sz="1800" dirty="0"/>
              <a:t> a </a:t>
            </a:r>
            <a:r>
              <a:rPr lang="en-US" sz="1800" dirty="0" err="1"/>
              <a:t>ofertelor</a:t>
            </a:r>
            <a:r>
              <a:rPr lang="en-US" sz="1800" dirty="0"/>
              <a:t> </a:t>
            </a:r>
            <a:r>
              <a:rPr lang="en-US" sz="1800" dirty="0" err="1"/>
              <a:t>trebuie</a:t>
            </a:r>
            <a:r>
              <a:rPr lang="en-US" sz="1800" dirty="0"/>
              <a:t> </a:t>
            </a:r>
            <a:r>
              <a:rPr lang="en-US" sz="1800" dirty="0" err="1"/>
              <a:t>să</a:t>
            </a:r>
            <a:r>
              <a:rPr lang="en-US" sz="1800" dirty="0"/>
              <a:t> fie de </a:t>
            </a:r>
            <a:r>
              <a:rPr lang="en-US" sz="1800" dirty="0" err="1"/>
              <a:t>cel</a:t>
            </a:r>
            <a:r>
              <a:rPr lang="en-US" sz="1800" dirty="0"/>
              <a:t> </a:t>
            </a:r>
            <a:r>
              <a:rPr lang="en-US" sz="1800" dirty="0" err="1"/>
              <a:t>puțin</a:t>
            </a:r>
            <a:r>
              <a:rPr lang="en-US" sz="1800" dirty="0"/>
              <a:t> 35 de </a:t>
            </a:r>
            <a:r>
              <a:rPr lang="en-US" sz="1800" dirty="0" err="1"/>
              <a:t>zile</a:t>
            </a:r>
            <a:r>
              <a:rPr lang="en-US" sz="1800" dirty="0"/>
              <a:t>.</a:t>
            </a:r>
            <a:endParaRPr lang="x-none" sz="1800" dirty="0"/>
          </a:p>
          <a:p>
            <a:pPr marL="230400" indent="-285750" algn="just">
              <a:lnSpc>
                <a:spcPct val="100000"/>
              </a:lnSpc>
            </a:pPr>
            <a:r>
              <a:rPr lang="x-none" sz="1800" dirty="0"/>
              <a:t>La publicarea anunțului de intenție se reduce termenul de la </a:t>
            </a:r>
            <a:r>
              <a:rPr lang="x-none" sz="1800"/>
              <a:t>35 </a:t>
            </a:r>
            <a:r>
              <a:rPr lang="ro-RO" sz="1800" dirty="0"/>
              <a:t>zile </a:t>
            </a:r>
            <a:r>
              <a:rPr lang="x-none" sz="1800"/>
              <a:t>la </a:t>
            </a:r>
            <a:r>
              <a:rPr lang="x-none" sz="1800" dirty="0"/>
              <a:t>20 de zile;</a:t>
            </a:r>
          </a:p>
          <a:p>
            <a:pPr marL="230400" indent="-285750" algn="just">
              <a:lnSpc>
                <a:spcPct val="100000"/>
              </a:lnSpc>
            </a:pPr>
            <a:r>
              <a:rPr lang="x-none" sz="1800" dirty="0"/>
              <a:t>În cazul în care documentația de atribuire este disponibilă electronic se permite o reducere cu 5 zile.</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35792045"/>
      </p:ext>
    </p:extLst>
  </p:cSld>
  <p:clrMapOvr>
    <a:overrideClrMapping bg1="lt1" tx1="dk1" bg2="lt2" tx2="dk2" accent1="accent1" accent2="accent2" accent3="accent3" accent4="accent4" accent5="accent5" accent6="accent6" hlink="hlink" folHlink="folHlink"/>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Licitație restrânsă</a:t>
            </a:r>
            <a:endParaRPr lang="ro-RO" sz="3600" dirty="0"/>
          </a:p>
        </p:txBody>
      </p:sp>
      <p:sp>
        <p:nvSpPr>
          <p:cNvPr id="6" name="Объект 5"/>
          <p:cNvSpPr>
            <a:spLocks noGrp="1"/>
          </p:cNvSpPr>
          <p:nvPr>
            <p:ph idx="1"/>
          </p:nvPr>
        </p:nvSpPr>
        <p:spPr>
          <a:xfrm>
            <a:off x="803476" y="1883498"/>
            <a:ext cx="10515600" cy="3464005"/>
          </a:xfrm>
        </p:spPr>
        <p:txBody>
          <a:bodyPr>
            <a:normAutofit/>
          </a:bodyPr>
          <a:lstStyle/>
          <a:p>
            <a:pPr lvl="0" algn="just">
              <a:lnSpc>
                <a:spcPct val="100000"/>
              </a:lnSpc>
            </a:pPr>
            <a:r>
              <a:rPr lang="it-IT" sz="1800" dirty="0"/>
              <a:t>Entitatea contractantă desfășoară procedura de licitație restrânsă în conformitate cu prevederile art. 38 </a:t>
            </a:r>
            <a:r>
              <a:rPr lang="ro-RO" sz="1800" dirty="0"/>
              <a:t>al</a:t>
            </a:r>
            <a:r>
              <a:rPr lang="it-IT" sz="1800" dirty="0"/>
              <a:t> </a:t>
            </a:r>
            <a:r>
              <a:rPr lang="it-IT" sz="1800" dirty="0" err="1"/>
              <a:t>Leg</a:t>
            </a:r>
            <a:r>
              <a:rPr lang="ro-RO" sz="1800" dirty="0"/>
              <a:t>ii</a:t>
            </a:r>
            <a:r>
              <a:rPr lang="it-IT" sz="1800" dirty="0"/>
              <a:t> nr. 74/2020. Procedura de licitație restrânsă se desfășoară în două etape:</a:t>
            </a:r>
            <a:endParaRPr lang="ru-RU" sz="1800" dirty="0"/>
          </a:p>
          <a:p>
            <a:pPr lvl="0" algn="just">
              <a:lnSpc>
                <a:spcPct val="100000"/>
              </a:lnSpc>
              <a:buFont typeface="Wingdings" panose="05000000000000000000" pitchFamily="2" charset="2"/>
              <a:buChar char="Ø"/>
            </a:pPr>
            <a:r>
              <a:rPr lang="it-IT" sz="1800" dirty="0"/>
              <a:t>etapa de preselecție a candidaților, prin aplicarea criteriilor de calificare și de preselecție stabilite în documentația de atribuire;</a:t>
            </a:r>
            <a:endParaRPr lang="x-none" sz="1800" dirty="0"/>
          </a:p>
          <a:p>
            <a:pPr lvl="0" algn="just">
              <a:lnSpc>
                <a:spcPct val="100000"/>
              </a:lnSpc>
              <a:buFont typeface="Wingdings" panose="05000000000000000000" pitchFamily="2" charset="2"/>
              <a:buChar char="Ø"/>
            </a:pPr>
            <a:r>
              <a:rPr lang="it-IT" sz="1800" dirty="0"/>
              <a:t>etapa de evaluare a ofertelor depuse de către candidații selectați, prin aplicarea criteriului de atribuire.</a:t>
            </a:r>
            <a:endParaRPr lang="ru-RU" sz="1800" dirty="0"/>
          </a:p>
          <a:p>
            <a:pPr lvl="0" algn="just">
              <a:lnSpc>
                <a:spcPct val="100000"/>
              </a:lnSpc>
            </a:pPr>
            <a:r>
              <a:rPr lang="it-IT" sz="1800" dirty="0"/>
              <a:t>În cazul în care entitatea contractantă utilizează un sistem de calificare, operatorii economici calificați pot solicita calificarea în orice moment la etapa de evaluare a ofertelor</a:t>
            </a:r>
            <a:r>
              <a:rPr lang="x-none" sz="1800" dirty="0"/>
              <a:t>.</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61999879"/>
      </p:ext>
    </p:extLst>
  </p:cSld>
  <p:clrMapOvr>
    <a:overrideClrMapping bg1="lt1" tx1="dk1" bg2="lt2" tx2="dk2" accent1="accent1" accent2="accent2" accent3="accent3" accent4="accent4" accent5="accent5" accent6="accent6" hlink="hlink" folHlink="folHlink"/>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Licitație restrânsă</a:t>
            </a:r>
            <a:endParaRPr lang="ro-RO" sz="3600" dirty="0"/>
          </a:p>
        </p:txBody>
      </p:sp>
      <p:sp>
        <p:nvSpPr>
          <p:cNvPr id="6" name="Объект 5"/>
          <p:cNvSpPr>
            <a:spLocks noGrp="1"/>
          </p:cNvSpPr>
          <p:nvPr>
            <p:ph idx="1"/>
          </p:nvPr>
        </p:nvSpPr>
        <p:spPr>
          <a:xfrm>
            <a:off x="838200" y="1825625"/>
            <a:ext cx="10515600" cy="2989443"/>
          </a:xfrm>
        </p:spPr>
        <p:txBody>
          <a:bodyPr>
            <a:normAutofit/>
          </a:bodyPr>
          <a:lstStyle/>
          <a:p>
            <a:pPr lvl="0" algn="just">
              <a:lnSpc>
                <a:spcPct val="100000"/>
              </a:lnSpc>
            </a:pPr>
            <a:r>
              <a:rPr lang="en-US" sz="1900" dirty="0" err="1"/>
              <a:t>Perioada</a:t>
            </a:r>
            <a:r>
              <a:rPr lang="en-US" sz="1900" dirty="0"/>
              <a:t> </a:t>
            </a:r>
            <a:r>
              <a:rPr lang="en-US" sz="1900" dirty="0" err="1"/>
              <a:t>cuprinsă</a:t>
            </a:r>
            <a:r>
              <a:rPr lang="en-US" sz="1900" dirty="0"/>
              <a:t> </a:t>
            </a:r>
            <a:r>
              <a:rPr lang="en-US" sz="1900" dirty="0" err="1"/>
              <a:t>între</a:t>
            </a:r>
            <a:r>
              <a:rPr lang="en-US" sz="1900" dirty="0"/>
              <a:t> data </a:t>
            </a:r>
            <a:r>
              <a:rPr lang="en-US" sz="1900" dirty="0" err="1"/>
              <a:t>publicării</a:t>
            </a:r>
            <a:r>
              <a:rPr lang="en-US" sz="1900" dirty="0"/>
              <a:t> </a:t>
            </a:r>
            <a:r>
              <a:rPr lang="en-US" sz="1900" dirty="0" err="1"/>
              <a:t>anunțului</a:t>
            </a:r>
            <a:r>
              <a:rPr lang="en-US" sz="1900" dirty="0"/>
              <a:t> de </a:t>
            </a:r>
            <a:r>
              <a:rPr lang="en-US" sz="1900" dirty="0" err="1"/>
              <a:t>participare</a:t>
            </a:r>
            <a:r>
              <a:rPr lang="en-US" sz="1900" dirty="0"/>
              <a:t> </a:t>
            </a:r>
            <a:r>
              <a:rPr lang="en-US" sz="1900" dirty="0" err="1"/>
              <a:t>și</a:t>
            </a:r>
            <a:r>
              <a:rPr lang="en-US" sz="1900" dirty="0"/>
              <a:t> data-</a:t>
            </a:r>
            <a:r>
              <a:rPr lang="en-US" sz="1900" dirty="0" err="1"/>
              <a:t>limită</a:t>
            </a:r>
            <a:r>
              <a:rPr lang="en-US" sz="1900" dirty="0"/>
              <a:t> de </a:t>
            </a:r>
            <a:r>
              <a:rPr lang="en-US" sz="1900" dirty="0" err="1"/>
              <a:t>depunere</a:t>
            </a:r>
            <a:r>
              <a:rPr lang="en-US" sz="1900" dirty="0"/>
              <a:t> a </a:t>
            </a:r>
            <a:r>
              <a:rPr lang="en-US" sz="1900" dirty="0" err="1"/>
              <a:t>candidaturilor</a:t>
            </a:r>
            <a:r>
              <a:rPr lang="en-US" sz="1900" dirty="0"/>
              <a:t> </a:t>
            </a:r>
            <a:r>
              <a:rPr lang="en-US" sz="1900" dirty="0" err="1"/>
              <a:t>trebuie</a:t>
            </a:r>
            <a:r>
              <a:rPr lang="en-US" sz="1900" dirty="0"/>
              <a:t> </a:t>
            </a:r>
            <a:r>
              <a:rPr lang="en-US" sz="1900" dirty="0" err="1"/>
              <a:t>să</a:t>
            </a:r>
            <a:r>
              <a:rPr lang="en-US" sz="1900" dirty="0"/>
              <a:t> fie de </a:t>
            </a:r>
            <a:r>
              <a:rPr lang="en-US" sz="1900" dirty="0" err="1"/>
              <a:t>cel</a:t>
            </a:r>
            <a:r>
              <a:rPr lang="en-US" sz="1900" dirty="0"/>
              <a:t> </a:t>
            </a:r>
            <a:r>
              <a:rPr lang="en-US" sz="1900" dirty="0" err="1"/>
              <a:t>puțin</a:t>
            </a:r>
            <a:r>
              <a:rPr lang="en-US" sz="1900" dirty="0"/>
              <a:t> 30 de </a:t>
            </a:r>
            <a:r>
              <a:rPr lang="en-US" sz="1900" dirty="0" err="1"/>
              <a:t>zile</a:t>
            </a:r>
            <a:r>
              <a:rPr lang="en-US" sz="1900" dirty="0"/>
              <a:t>.</a:t>
            </a:r>
            <a:endParaRPr lang="x-none" sz="1900" dirty="0"/>
          </a:p>
          <a:p>
            <a:pPr lvl="0" algn="just">
              <a:lnSpc>
                <a:spcPct val="100000"/>
              </a:lnSpc>
            </a:pPr>
            <a:r>
              <a:rPr lang="en-US" sz="1900" dirty="0" err="1"/>
              <a:t>În</a:t>
            </a:r>
            <a:r>
              <a:rPr lang="en-US" sz="1900" dirty="0"/>
              <a:t> </a:t>
            </a:r>
            <a:r>
              <a:rPr lang="en-US" sz="1900" dirty="0" err="1"/>
              <a:t>cazul</a:t>
            </a:r>
            <a:r>
              <a:rPr lang="en-US" sz="1900" dirty="0"/>
              <a:t> </a:t>
            </a:r>
            <a:r>
              <a:rPr lang="en-US" sz="1900" dirty="0" err="1"/>
              <a:t>în</a:t>
            </a:r>
            <a:r>
              <a:rPr lang="en-US" sz="1900" dirty="0"/>
              <a:t> care, din motive de </a:t>
            </a:r>
            <a:r>
              <a:rPr lang="en-US" sz="1900" dirty="0" err="1"/>
              <a:t>urgență</a:t>
            </a:r>
            <a:r>
              <a:rPr lang="en-US" sz="1900" dirty="0"/>
              <a:t> </a:t>
            </a:r>
            <a:r>
              <a:rPr lang="en-US" sz="1900" dirty="0" err="1"/>
              <a:t>argumentate</a:t>
            </a:r>
            <a:r>
              <a:rPr lang="en-US" sz="1900" dirty="0"/>
              <a:t> </a:t>
            </a:r>
            <a:r>
              <a:rPr lang="en-US" sz="1900" dirty="0" err="1"/>
              <a:t>în</a:t>
            </a:r>
            <a:r>
              <a:rPr lang="en-US" sz="1900" dirty="0"/>
              <a:t> mod </a:t>
            </a:r>
            <a:r>
              <a:rPr lang="en-US" sz="1900" dirty="0" err="1"/>
              <a:t>corespunzător</a:t>
            </a:r>
            <a:r>
              <a:rPr lang="en-US" sz="1900" dirty="0"/>
              <a:t>, nu </a:t>
            </a:r>
            <a:r>
              <a:rPr lang="en-US" sz="1900" dirty="0" err="1"/>
              <a:t>poate</a:t>
            </a:r>
            <a:r>
              <a:rPr lang="en-US" sz="1900" dirty="0"/>
              <a:t> fi </a:t>
            </a:r>
            <a:r>
              <a:rPr lang="en-US" sz="1900" dirty="0" err="1"/>
              <a:t>respectat</a:t>
            </a:r>
            <a:r>
              <a:rPr lang="en-US" sz="1900" dirty="0"/>
              <a:t> </a:t>
            </a:r>
            <a:r>
              <a:rPr lang="en-US" sz="1900" dirty="0" err="1"/>
              <a:t>numărul</a:t>
            </a:r>
            <a:r>
              <a:rPr lang="en-US" sz="1900" dirty="0"/>
              <a:t> de </a:t>
            </a:r>
            <a:r>
              <a:rPr lang="x-none" sz="1900" dirty="0"/>
              <a:t>30 </a:t>
            </a:r>
            <a:r>
              <a:rPr lang="en-US" sz="1900" dirty="0" err="1"/>
              <a:t>zile</a:t>
            </a:r>
            <a:r>
              <a:rPr lang="en-US" sz="1900" dirty="0"/>
              <a:t>, </a:t>
            </a:r>
            <a:r>
              <a:rPr lang="en-US" sz="1900" dirty="0" err="1"/>
              <a:t>entitatea</a:t>
            </a:r>
            <a:r>
              <a:rPr lang="en-US" sz="1900" dirty="0"/>
              <a:t> </a:t>
            </a:r>
            <a:r>
              <a:rPr lang="en-US" sz="1900" dirty="0" err="1"/>
              <a:t>contractantă</a:t>
            </a:r>
            <a:r>
              <a:rPr lang="en-US" sz="1900" dirty="0"/>
              <a:t> are </a:t>
            </a:r>
            <a:r>
              <a:rPr lang="en-US" sz="1900" dirty="0" err="1"/>
              <a:t>dreptul</a:t>
            </a:r>
            <a:r>
              <a:rPr lang="en-US" sz="1900" dirty="0"/>
              <a:t> de a </a:t>
            </a:r>
            <a:r>
              <a:rPr lang="en-US" sz="1900" dirty="0" err="1"/>
              <a:t>accelera</a:t>
            </a:r>
            <a:r>
              <a:rPr lang="en-US" sz="1900" dirty="0"/>
              <a:t> </a:t>
            </a:r>
            <a:r>
              <a:rPr lang="en-US" sz="1900" dirty="0" err="1"/>
              <a:t>aplicarea</a:t>
            </a:r>
            <a:r>
              <a:rPr lang="en-US" sz="1900" dirty="0"/>
              <a:t> </a:t>
            </a:r>
            <a:r>
              <a:rPr lang="en-US" sz="1900" dirty="0" err="1"/>
              <a:t>procedurii</a:t>
            </a:r>
            <a:r>
              <a:rPr lang="en-US" sz="1900" dirty="0"/>
              <a:t> </a:t>
            </a:r>
            <a:r>
              <a:rPr lang="en-US" sz="1900" dirty="0" err="1"/>
              <a:t>prin</a:t>
            </a:r>
            <a:r>
              <a:rPr lang="en-US" sz="1900" dirty="0"/>
              <a:t> </a:t>
            </a:r>
            <a:r>
              <a:rPr lang="en-US" sz="1900" dirty="0" err="1"/>
              <a:t>reducerea</a:t>
            </a:r>
            <a:r>
              <a:rPr lang="en-US" sz="1900" dirty="0"/>
              <a:t> </a:t>
            </a:r>
            <a:r>
              <a:rPr lang="en-US" sz="1900" dirty="0" err="1"/>
              <a:t>perioadei</a:t>
            </a:r>
            <a:r>
              <a:rPr lang="en-US" sz="1900" dirty="0"/>
              <a:t> respective, </a:t>
            </a:r>
            <a:r>
              <a:rPr lang="en-US" sz="1900" dirty="0" err="1"/>
              <a:t>dar</a:t>
            </a:r>
            <a:r>
              <a:rPr lang="en-US" sz="1900" dirty="0"/>
              <a:t> nu </a:t>
            </a:r>
            <a:r>
              <a:rPr lang="en-US" sz="1900" dirty="0" err="1"/>
              <a:t>mai</a:t>
            </a:r>
            <a:r>
              <a:rPr lang="en-US" sz="1900" dirty="0"/>
              <a:t> </a:t>
            </a:r>
            <a:r>
              <a:rPr lang="en-US" sz="1900" dirty="0" err="1"/>
              <a:t>puțin</a:t>
            </a:r>
            <a:r>
              <a:rPr lang="en-US" sz="1900" dirty="0"/>
              <a:t> de 15 </a:t>
            </a:r>
            <a:r>
              <a:rPr lang="en-US" sz="1900" dirty="0" err="1"/>
              <a:t>zile</a:t>
            </a:r>
            <a:r>
              <a:rPr lang="en-US" sz="1900" dirty="0"/>
              <a:t> </a:t>
            </a:r>
            <a:r>
              <a:rPr lang="en-US" sz="1900" dirty="0" err="1"/>
              <a:t>până</a:t>
            </a:r>
            <a:r>
              <a:rPr lang="en-US" sz="1900" dirty="0"/>
              <a:t> la data-</a:t>
            </a:r>
            <a:r>
              <a:rPr lang="en-US" sz="1900" dirty="0" err="1"/>
              <a:t>limită</a:t>
            </a:r>
            <a:r>
              <a:rPr lang="en-US" sz="1900" dirty="0"/>
              <a:t> de </a:t>
            </a:r>
            <a:r>
              <a:rPr lang="en-US" sz="1900" dirty="0" err="1"/>
              <a:t>depunere</a:t>
            </a:r>
            <a:r>
              <a:rPr lang="en-US" sz="1900" dirty="0"/>
              <a:t> a </a:t>
            </a:r>
            <a:r>
              <a:rPr lang="en-US" sz="1900" dirty="0" err="1"/>
              <a:t>candidaturilor</a:t>
            </a:r>
            <a:r>
              <a:rPr lang="en-US" sz="1900" dirty="0"/>
              <a:t>.</a:t>
            </a:r>
            <a:endParaRPr lang="x-none" sz="1900" dirty="0"/>
          </a:p>
          <a:p>
            <a:pPr lvl="0" algn="just">
              <a:lnSpc>
                <a:spcPct val="100000"/>
              </a:lnSpc>
            </a:pPr>
            <a:r>
              <a:rPr lang="en-US" sz="1900" dirty="0" err="1"/>
              <a:t>Entitatea</a:t>
            </a:r>
            <a:r>
              <a:rPr lang="en-US" sz="1900" dirty="0"/>
              <a:t> </a:t>
            </a:r>
            <a:r>
              <a:rPr lang="en-US" sz="1900" dirty="0" err="1"/>
              <a:t>contractantă</a:t>
            </a:r>
            <a:r>
              <a:rPr lang="en-US" sz="1900" dirty="0"/>
              <a:t> </a:t>
            </a:r>
            <a:r>
              <a:rPr lang="en-US" sz="1900" dirty="0" err="1"/>
              <a:t>publică</a:t>
            </a:r>
            <a:r>
              <a:rPr lang="en-US" sz="1900" dirty="0"/>
              <a:t> electronic </a:t>
            </a:r>
            <a:r>
              <a:rPr lang="en-US" sz="1900" dirty="0" err="1"/>
              <a:t>întreaga</a:t>
            </a:r>
            <a:r>
              <a:rPr lang="en-US" sz="1900" dirty="0"/>
              <a:t> </a:t>
            </a:r>
            <a:r>
              <a:rPr lang="en-US" sz="1900" dirty="0" err="1"/>
              <a:t>documentație</a:t>
            </a:r>
            <a:r>
              <a:rPr lang="en-US" sz="1900" dirty="0"/>
              <a:t> de </a:t>
            </a:r>
            <a:r>
              <a:rPr lang="en-US" sz="1900" dirty="0" err="1"/>
              <a:t>atribuire</a:t>
            </a:r>
            <a:r>
              <a:rPr lang="en-US" sz="1900" dirty="0"/>
              <a:t> </a:t>
            </a:r>
            <a:r>
              <a:rPr lang="en-US" sz="1900" dirty="0" err="1"/>
              <a:t>și</a:t>
            </a:r>
            <a:r>
              <a:rPr lang="en-US" sz="1900" dirty="0"/>
              <a:t> </a:t>
            </a:r>
            <a:r>
              <a:rPr lang="en-US" sz="1900" dirty="0" err="1"/>
              <a:t>asigură</a:t>
            </a:r>
            <a:r>
              <a:rPr lang="en-US" sz="1900" dirty="0"/>
              <a:t> </a:t>
            </a:r>
            <a:r>
              <a:rPr lang="en-US" sz="1900" dirty="0" err="1"/>
              <a:t>accesul</a:t>
            </a:r>
            <a:r>
              <a:rPr lang="en-US" sz="1900" dirty="0"/>
              <a:t> direct </a:t>
            </a:r>
            <a:r>
              <a:rPr lang="en-US" sz="1900" dirty="0" err="1"/>
              <a:t>și</a:t>
            </a:r>
            <a:r>
              <a:rPr lang="en-US" sz="1900" dirty="0"/>
              <a:t> </a:t>
            </a:r>
            <a:r>
              <a:rPr lang="en-US" sz="1900" dirty="0" err="1"/>
              <a:t>nerestricționat</a:t>
            </a:r>
            <a:r>
              <a:rPr lang="en-US" sz="1900" dirty="0"/>
              <a:t> al </a:t>
            </a:r>
            <a:r>
              <a:rPr lang="en-US" sz="1900" dirty="0" err="1"/>
              <a:t>operatorilor</a:t>
            </a:r>
            <a:r>
              <a:rPr lang="en-US" sz="1900" dirty="0"/>
              <a:t> </a:t>
            </a:r>
            <a:r>
              <a:rPr lang="en-US" sz="1900" dirty="0" err="1"/>
              <a:t>economici</a:t>
            </a:r>
            <a:r>
              <a:rPr lang="en-US" sz="1900" dirty="0"/>
              <a:t> la </a:t>
            </a:r>
            <a:r>
              <a:rPr lang="en-US" sz="1900" dirty="0" err="1"/>
              <a:t>această</a:t>
            </a:r>
            <a:r>
              <a:rPr lang="en-US" sz="1900" dirty="0"/>
              <a:t> </a:t>
            </a:r>
            <a:r>
              <a:rPr lang="en-US" sz="1900" dirty="0" err="1"/>
              <a:t>documentație</a:t>
            </a:r>
            <a:r>
              <a:rPr lang="en-US" sz="1900" dirty="0"/>
              <a:t> </a:t>
            </a:r>
            <a:r>
              <a:rPr lang="en-US" sz="1900" dirty="0" err="1"/>
              <a:t>începând</a:t>
            </a:r>
            <a:r>
              <a:rPr lang="en-US" sz="1900" dirty="0"/>
              <a:t> cu data </a:t>
            </a:r>
            <a:r>
              <a:rPr lang="en-US" sz="1900" dirty="0" err="1"/>
              <a:t>publicării</a:t>
            </a:r>
            <a:r>
              <a:rPr lang="en-US" sz="1900" dirty="0"/>
              <a:t> </a:t>
            </a:r>
            <a:r>
              <a:rPr lang="en-US" sz="1900" dirty="0" err="1"/>
              <a:t>anunțului</a:t>
            </a:r>
            <a:r>
              <a:rPr lang="en-US" sz="1900" dirty="0"/>
              <a:t> de </a:t>
            </a:r>
            <a:r>
              <a:rPr lang="en-US" sz="1900" dirty="0" err="1"/>
              <a:t>participare</a:t>
            </a:r>
            <a:r>
              <a:rPr lang="en-US" sz="1900" dirty="0"/>
              <a:t>.</a:t>
            </a:r>
            <a:endParaRPr lang="x-none" sz="1900" dirty="0"/>
          </a:p>
          <a:p>
            <a:pPr marL="0" lvl="0" indent="0" algn="just">
              <a:buNone/>
            </a:pPr>
            <a:endParaRPr lang="x-none"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0590999"/>
      </p:ext>
    </p:extLst>
  </p:cSld>
  <p:clrMapOvr>
    <a:overrideClrMapping bg1="lt1" tx1="dk1" bg2="lt2" tx2="dk2" accent1="accent1" accent2="accent2" accent3="accent3" accent4="accent4" accent5="accent5" accent6="accent6" hlink="hlink" folHlink="folHlink"/>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Licitație restrânsă</a:t>
            </a:r>
            <a:endParaRPr lang="ro-RO" sz="3600" dirty="0"/>
          </a:p>
        </p:txBody>
      </p:sp>
      <p:sp>
        <p:nvSpPr>
          <p:cNvPr id="6" name="Объект 5"/>
          <p:cNvSpPr>
            <a:spLocks noGrp="1"/>
          </p:cNvSpPr>
          <p:nvPr>
            <p:ph idx="1"/>
          </p:nvPr>
        </p:nvSpPr>
        <p:spPr>
          <a:xfrm>
            <a:off x="896073" y="1987670"/>
            <a:ext cx="10515600" cy="3163064"/>
          </a:xfrm>
        </p:spPr>
        <p:txBody>
          <a:bodyPr>
            <a:normAutofit/>
          </a:bodyPr>
          <a:lstStyle/>
          <a:p>
            <a:pPr algn="just">
              <a:lnSpc>
                <a:spcPct val="100000"/>
              </a:lnSpc>
            </a:pPr>
            <a:r>
              <a:rPr lang="en-US" sz="1800" dirty="0" err="1"/>
              <a:t>După</a:t>
            </a:r>
            <a:r>
              <a:rPr lang="en-US" sz="1800" dirty="0"/>
              <a:t> </a:t>
            </a:r>
            <a:r>
              <a:rPr lang="en-US" sz="1800" dirty="0" err="1"/>
              <a:t>finalizarea</a:t>
            </a:r>
            <a:r>
              <a:rPr lang="en-US" sz="1800" dirty="0"/>
              <a:t> </a:t>
            </a:r>
            <a:r>
              <a:rPr lang="en-US" sz="1800" dirty="0" err="1"/>
              <a:t>preselecției</a:t>
            </a:r>
            <a:r>
              <a:rPr lang="en-US" sz="1800" dirty="0"/>
              <a:t>, </a:t>
            </a:r>
            <a:r>
              <a:rPr lang="en-US" sz="1800" dirty="0" err="1"/>
              <a:t>entitatea</a:t>
            </a:r>
            <a:r>
              <a:rPr lang="en-US" sz="1800" dirty="0"/>
              <a:t> </a:t>
            </a:r>
            <a:r>
              <a:rPr lang="en-US" sz="1800" dirty="0" err="1"/>
              <a:t>contractantă</a:t>
            </a:r>
            <a:r>
              <a:rPr lang="en-US" sz="1800" dirty="0"/>
              <a:t> </a:t>
            </a:r>
            <a:r>
              <a:rPr lang="en-US" sz="1800" dirty="0" err="1"/>
              <a:t>comunică</a:t>
            </a:r>
            <a:r>
              <a:rPr lang="en-US" sz="1800" dirty="0"/>
              <a:t> </a:t>
            </a:r>
            <a:r>
              <a:rPr lang="en-US" sz="1800" dirty="0" err="1"/>
              <a:t>imediat</a:t>
            </a:r>
            <a:r>
              <a:rPr lang="en-US" sz="1800" dirty="0"/>
              <a:t> </a:t>
            </a:r>
            <a:r>
              <a:rPr lang="en-US" sz="1800" dirty="0" err="1"/>
              <a:t>fiecărui</a:t>
            </a:r>
            <a:r>
              <a:rPr lang="en-US" sz="1800" dirty="0"/>
              <a:t> operator economic care a </a:t>
            </a:r>
            <a:r>
              <a:rPr lang="en-US" sz="1800" dirty="0" err="1"/>
              <a:t>depus</a:t>
            </a:r>
            <a:r>
              <a:rPr lang="en-US" sz="1800" dirty="0"/>
              <a:t> </a:t>
            </a:r>
            <a:r>
              <a:rPr lang="en-US" sz="1800" dirty="0" err="1"/>
              <a:t>cerere</a:t>
            </a:r>
            <a:r>
              <a:rPr lang="en-US" sz="1800" dirty="0"/>
              <a:t> </a:t>
            </a:r>
            <a:r>
              <a:rPr lang="en-US" sz="1800" dirty="0" err="1"/>
              <a:t>pentru</a:t>
            </a:r>
            <a:r>
              <a:rPr lang="en-US" sz="1800" dirty="0"/>
              <a:t> </a:t>
            </a:r>
            <a:r>
              <a:rPr lang="en-US" sz="1800" dirty="0" err="1"/>
              <a:t>preselecție</a:t>
            </a:r>
            <a:r>
              <a:rPr lang="en-US" sz="1800" dirty="0"/>
              <a:t> </a:t>
            </a:r>
            <a:r>
              <a:rPr lang="en-US" sz="1800" dirty="0" err="1"/>
              <a:t>rezultatele</a:t>
            </a:r>
            <a:r>
              <a:rPr lang="en-US" sz="1800" dirty="0"/>
              <a:t> </a:t>
            </a:r>
            <a:r>
              <a:rPr lang="en-US" sz="1800" dirty="0" err="1"/>
              <a:t>acesteia</a:t>
            </a:r>
            <a:r>
              <a:rPr lang="en-US" sz="1800" dirty="0"/>
              <a:t> </a:t>
            </a:r>
            <a:r>
              <a:rPr lang="en-US" sz="1800" dirty="0" err="1"/>
              <a:t>și</a:t>
            </a:r>
            <a:r>
              <a:rPr lang="en-US" sz="1800" dirty="0"/>
              <a:t> </a:t>
            </a:r>
            <a:r>
              <a:rPr lang="en-US" sz="1800" dirty="0" err="1"/>
              <a:t>prezintă</a:t>
            </a:r>
            <a:r>
              <a:rPr lang="en-US" sz="1800" dirty="0"/>
              <a:t>, la </a:t>
            </a:r>
            <a:r>
              <a:rPr lang="en-US" sz="1800" dirty="0" err="1"/>
              <a:t>cererea</a:t>
            </a:r>
            <a:r>
              <a:rPr lang="en-US" sz="1800" dirty="0"/>
              <a:t> </a:t>
            </a:r>
            <a:r>
              <a:rPr lang="en-US" sz="1800" dirty="0" err="1"/>
              <a:t>oricărui</a:t>
            </a:r>
            <a:r>
              <a:rPr lang="en-US" sz="1800" dirty="0"/>
              <a:t> solicitant public, </a:t>
            </a:r>
            <a:r>
              <a:rPr lang="en-US" sz="1800" dirty="0" err="1"/>
              <a:t>lista</a:t>
            </a:r>
            <a:r>
              <a:rPr lang="en-US" sz="1800" dirty="0"/>
              <a:t> </a:t>
            </a:r>
            <a:r>
              <a:rPr lang="en-US" sz="1800" dirty="0" err="1"/>
              <a:t>tuturor</a:t>
            </a:r>
            <a:r>
              <a:rPr lang="en-US" sz="1800" dirty="0"/>
              <a:t> </a:t>
            </a:r>
            <a:r>
              <a:rPr lang="en-US" sz="1800" dirty="0" err="1"/>
              <a:t>operatorilor</a:t>
            </a:r>
            <a:r>
              <a:rPr lang="en-US" sz="1800" dirty="0"/>
              <a:t> </a:t>
            </a:r>
            <a:r>
              <a:rPr lang="en-US" sz="1800" dirty="0" err="1"/>
              <a:t>economici</a:t>
            </a:r>
            <a:r>
              <a:rPr lang="en-US" sz="1800" dirty="0"/>
              <a:t> </a:t>
            </a:r>
            <a:r>
              <a:rPr lang="en-US" sz="1800" dirty="0" err="1"/>
              <a:t>preselectați</a:t>
            </a:r>
            <a:r>
              <a:rPr lang="en-US" sz="1800" dirty="0"/>
              <a:t>. </a:t>
            </a:r>
            <a:r>
              <a:rPr lang="en-US" sz="1800" dirty="0" err="1"/>
              <a:t>Numai</a:t>
            </a:r>
            <a:r>
              <a:rPr lang="en-US" sz="1800" dirty="0"/>
              <a:t> </a:t>
            </a:r>
            <a:r>
              <a:rPr lang="en-US" sz="1800" dirty="0" err="1"/>
              <a:t>operatorii</a:t>
            </a:r>
            <a:r>
              <a:rPr lang="en-US" sz="1800" dirty="0"/>
              <a:t> </a:t>
            </a:r>
            <a:r>
              <a:rPr lang="en-US" sz="1800" dirty="0" err="1"/>
              <a:t>economici</a:t>
            </a:r>
            <a:r>
              <a:rPr lang="en-US" sz="1800" dirty="0"/>
              <a:t> </a:t>
            </a:r>
            <a:r>
              <a:rPr lang="en-US" sz="1800" dirty="0" err="1"/>
              <a:t>preselectați</a:t>
            </a:r>
            <a:r>
              <a:rPr lang="en-US" sz="1800" dirty="0"/>
              <a:t> </a:t>
            </a:r>
            <a:r>
              <a:rPr lang="en-US" sz="1800" dirty="0" err="1"/>
              <a:t>vor</a:t>
            </a:r>
            <a:r>
              <a:rPr lang="en-US" sz="1800" dirty="0"/>
              <a:t> </a:t>
            </a:r>
            <a:r>
              <a:rPr lang="en-US" sz="1800" dirty="0" err="1"/>
              <a:t>participa</a:t>
            </a:r>
            <a:r>
              <a:rPr lang="en-US" sz="1800" dirty="0"/>
              <a:t> </a:t>
            </a:r>
            <a:r>
              <a:rPr lang="en-US" sz="1800" dirty="0" err="1"/>
              <a:t>în</a:t>
            </a:r>
            <a:r>
              <a:rPr lang="en-US" sz="1800" dirty="0"/>
              <a:t> </a:t>
            </a:r>
            <a:r>
              <a:rPr lang="en-US" sz="1800" dirty="0" err="1"/>
              <a:t>continuare</a:t>
            </a:r>
            <a:r>
              <a:rPr lang="en-US" sz="1800" dirty="0"/>
              <a:t> la </a:t>
            </a:r>
            <a:r>
              <a:rPr lang="en-US" sz="1800" dirty="0" err="1"/>
              <a:t>procedura</a:t>
            </a:r>
            <a:r>
              <a:rPr lang="en-US" sz="1800" dirty="0"/>
              <a:t> de </a:t>
            </a:r>
            <a:r>
              <a:rPr lang="en-US" sz="1800" dirty="0" err="1"/>
              <a:t>achiziție</a:t>
            </a:r>
            <a:r>
              <a:rPr lang="ro-RO" sz="1800" dirty="0"/>
              <a:t> sectorială</a:t>
            </a:r>
            <a:r>
              <a:rPr lang="en-US" sz="1800" dirty="0"/>
              <a:t>.</a:t>
            </a:r>
            <a:endParaRPr lang="x-none" sz="1800" dirty="0"/>
          </a:p>
          <a:p>
            <a:pPr algn="just">
              <a:lnSpc>
                <a:spcPct val="100000"/>
              </a:lnSpc>
            </a:pPr>
            <a:r>
              <a:rPr lang="en-US" sz="1800" dirty="0" err="1"/>
              <a:t>Entitatea</a:t>
            </a:r>
            <a:r>
              <a:rPr lang="en-US" sz="1800" dirty="0"/>
              <a:t> </a:t>
            </a:r>
            <a:r>
              <a:rPr lang="en-US" sz="1800" dirty="0" err="1"/>
              <a:t>contractantă</a:t>
            </a:r>
            <a:r>
              <a:rPr lang="en-US" sz="1800" dirty="0"/>
              <a:t> are </a:t>
            </a:r>
            <a:r>
              <a:rPr lang="en-US" sz="1800" dirty="0" err="1"/>
              <a:t>obligația</a:t>
            </a:r>
            <a:r>
              <a:rPr lang="en-US" sz="1800" dirty="0"/>
              <a:t> de a </a:t>
            </a:r>
            <a:r>
              <a:rPr lang="en-US" sz="1800" dirty="0" err="1"/>
              <a:t>transmite</a:t>
            </a:r>
            <a:r>
              <a:rPr lang="en-US" sz="1800" dirty="0"/>
              <a:t>, </a:t>
            </a:r>
            <a:r>
              <a:rPr lang="en-US" sz="1800" dirty="0" err="1"/>
              <a:t>simultan</a:t>
            </a:r>
            <a:r>
              <a:rPr lang="en-US" sz="1800" dirty="0"/>
              <a:t>, o </a:t>
            </a:r>
            <a:r>
              <a:rPr lang="en-US" sz="1800" dirty="0" err="1"/>
              <a:t>invitație</a:t>
            </a:r>
            <a:r>
              <a:rPr lang="en-US" sz="1800" dirty="0"/>
              <a:t> de </a:t>
            </a:r>
            <a:r>
              <a:rPr lang="en-US" sz="1800" dirty="0" err="1"/>
              <a:t>participare</a:t>
            </a:r>
            <a:r>
              <a:rPr lang="en-US" sz="1800" dirty="0"/>
              <a:t> la </a:t>
            </a:r>
            <a:r>
              <a:rPr lang="en-US" sz="1800" dirty="0" err="1"/>
              <a:t>etapa</a:t>
            </a:r>
            <a:r>
              <a:rPr lang="en-US" sz="1800" dirty="0"/>
              <a:t> a </a:t>
            </a:r>
            <a:r>
              <a:rPr lang="en-US" sz="1800" dirty="0" err="1"/>
              <a:t>doua</a:t>
            </a:r>
            <a:r>
              <a:rPr lang="en-US" sz="1800" dirty="0"/>
              <a:t> a </a:t>
            </a:r>
            <a:r>
              <a:rPr lang="en-US" sz="1800" dirty="0" err="1"/>
              <a:t>procedurii</a:t>
            </a:r>
            <a:r>
              <a:rPr lang="en-US" sz="1800" dirty="0"/>
              <a:t> de </a:t>
            </a:r>
            <a:r>
              <a:rPr lang="en-US" sz="1800" dirty="0" err="1"/>
              <a:t>licitație</a:t>
            </a:r>
            <a:r>
              <a:rPr lang="en-US" sz="1800" dirty="0"/>
              <a:t> </a:t>
            </a:r>
            <a:r>
              <a:rPr lang="en-US" sz="1800" dirty="0" err="1"/>
              <a:t>restrânsă</a:t>
            </a:r>
            <a:r>
              <a:rPr lang="en-US" sz="1800" dirty="0"/>
              <a:t> </a:t>
            </a:r>
            <a:r>
              <a:rPr lang="en-US" sz="1800" dirty="0" err="1"/>
              <a:t>tuturor</a:t>
            </a:r>
            <a:r>
              <a:rPr lang="en-US" sz="1800" dirty="0"/>
              <a:t> </a:t>
            </a:r>
            <a:r>
              <a:rPr lang="en-US" sz="1800" dirty="0" err="1"/>
              <a:t>candidaților</a:t>
            </a:r>
            <a:r>
              <a:rPr lang="en-US" sz="1800" dirty="0"/>
              <a:t> </a:t>
            </a:r>
            <a:r>
              <a:rPr lang="en-US" sz="1800" dirty="0" err="1"/>
              <a:t>selectați</a:t>
            </a:r>
            <a:r>
              <a:rPr lang="en-US" sz="1800" dirty="0"/>
              <a:t>.</a:t>
            </a:r>
            <a:endParaRPr lang="x-none" sz="1800" dirty="0"/>
          </a:p>
          <a:p>
            <a:pPr algn="just">
              <a:lnSpc>
                <a:spcPct val="100000"/>
              </a:lnSpc>
            </a:pPr>
            <a:r>
              <a:rPr lang="en-US" sz="1800" dirty="0" err="1"/>
              <a:t>Entitatea</a:t>
            </a:r>
            <a:r>
              <a:rPr lang="en-US" sz="1800" dirty="0"/>
              <a:t> </a:t>
            </a:r>
            <a:r>
              <a:rPr lang="en-US" sz="1800" dirty="0" err="1"/>
              <a:t>contractantă</a:t>
            </a:r>
            <a:r>
              <a:rPr lang="en-US" sz="1800" dirty="0"/>
              <a:t> </a:t>
            </a:r>
            <a:r>
              <a:rPr lang="en-US" sz="1800" dirty="0" err="1"/>
              <a:t>stabilește</a:t>
            </a:r>
            <a:r>
              <a:rPr lang="en-US" sz="1800" dirty="0"/>
              <a:t> de </a:t>
            </a:r>
            <a:r>
              <a:rPr lang="en-US" sz="1800" dirty="0" err="1"/>
              <a:t>comun</a:t>
            </a:r>
            <a:r>
              <a:rPr lang="en-US" sz="1800" dirty="0"/>
              <a:t> </a:t>
            </a:r>
            <a:r>
              <a:rPr lang="en-US" sz="1800" dirty="0" err="1"/>
              <a:t>acord</a:t>
            </a:r>
            <a:r>
              <a:rPr lang="en-US" sz="1800" dirty="0"/>
              <a:t> cu </a:t>
            </a:r>
            <a:r>
              <a:rPr lang="en-US" sz="1800" dirty="0" err="1"/>
              <a:t>candidații</a:t>
            </a:r>
            <a:r>
              <a:rPr lang="en-US" sz="1800" dirty="0"/>
              <a:t> </a:t>
            </a:r>
            <a:r>
              <a:rPr lang="en-US" sz="1800" dirty="0" err="1"/>
              <a:t>selectați</a:t>
            </a:r>
            <a:r>
              <a:rPr lang="en-US" sz="1800" dirty="0"/>
              <a:t> data-</a:t>
            </a:r>
            <a:r>
              <a:rPr lang="en-US" sz="1800" dirty="0" err="1"/>
              <a:t>limită</a:t>
            </a:r>
            <a:r>
              <a:rPr lang="en-US" sz="1800" dirty="0"/>
              <a:t> de </a:t>
            </a:r>
            <a:r>
              <a:rPr lang="en-US" sz="1800" dirty="0" err="1"/>
              <a:t>depunere</a:t>
            </a:r>
            <a:r>
              <a:rPr lang="en-US" sz="1800" dirty="0"/>
              <a:t> a </a:t>
            </a:r>
            <a:r>
              <a:rPr lang="en-US" sz="1800" dirty="0" err="1"/>
              <a:t>ofertelor</a:t>
            </a:r>
            <a:r>
              <a:rPr lang="en-US" sz="1800" dirty="0"/>
              <a:t>, cu </a:t>
            </a:r>
            <a:r>
              <a:rPr lang="en-US" sz="1800" dirty="0" err="1"/>
              <a:t>condiția</a:t>
            </a:r>
            <a:r>
              <a:rPr lang="en-US" sz="1800" dirty="0"/>
              <a:t> ca </a:t>
            </a:r>
            <a:r>
              <a:rPr lang="en-US" sz="1800" dirty="0" err="1"/>
              <a:t>toți</a:t>
            </a:r>
            <a:r>
              <a:rPr lang="en-US" sz="1800" dirty="0"/>
              <a:t> </a:t>
            </a:r>
            <a:r>
              <a:rPr lang="en-US" sz="1800" dirty="0" err="1"/>
              <a:t>candidații</a:t>
            </a:r>
            <a:r>
              <a:rPr lang="en-US" sz="1800" dirty="0"/>
              <a:t> </a:t>
            </a:r>
            <a:r>
              <a:rPr lang="en-US" sz="1800" dirty="0" err="1"/>
              <a:t>selectați</a:t>
            </a:r>
            <a:r>
              <a:rPr lang="en-US" sz="1800" dirty="0"/>
              <a:t> </a:t>
            </a:r>
            <a:r>
              <a:rPr lang="en-US" sz="1800" dirty="0" err="1"/>
              <a:t>să</a:t>
            </a:r>
            <a:r>
              <a:rPr lang="en-US" sz="1800" dirty="0"/>
              <a:t> </a:t>
            </a:r>
            <a:r>
              <a:rPr lang="en-US" sz="1800" dirty="0" err="1"/>
              <a:t>aibă</a:t>
            </a:r>
            <a:r>
              <a:rPr lang="en-US" sz="1800" dirty="0"/>
              <a:t> la </a:t>
            </a:r>
            <a:r>
              <a:rPr lang="en-US" sz="1800" dirty="0" err="1"/>
              <a:t>dispoziție</a:t>
            </a:r>
            <a:r>
              <a:rPr lang="en-US" sz="1800" dirty="0"/>
              <a:t> </a:t>
            </a:r>
            <a:r>
              <a:rPr lang="en-US" sz="1800" dirty="0" err="1"/>
              <a:t>același</a:t>
            </a:r>
            <a:r>
              <a:rPr lang="en-US" sz="1800" dirty="0"/>
              <a:t> </a:t>
            </a:r>
            <a:r>
              <a:rPr lang="en-US" sz="1800" dirty="0" err="1"/>
              <a:t>termen</a:t>
            </a:r>
            <a:r>
              <a:rPr lang="en-US" sz="1800" dirty="0"/>
              <a:t> </a:t>
            </a:r>
            <a:r>
              <a:rPr lang="en-US" sz="1800" dirty="0" err="1"/>
              <a:t>pentru</a:t>
            </a:r>
            <a:r>
              <a:rPr lang="en-US" sz="1800" dirty="0"/>
              <a:t> </a:t>
            </a:r>
            <a:r>
              <a:rPr lang="en-US" sz="1800" dirty="0" err="1"/>
              <a:t>pregătirea</a:t>
            </a:r>
            <a:r>
              <a:rPr lang="en-US" sz="1800" dirty="0"/>
              <a:t> </a:t>
            </a:r>
            <a:r>
              <a:rPr lang="en-US" sz="1800" dirty="0" err="1"/>
              <a:t>și</a:t>
            </a:r>
            <a:r>
              <a:rPr lang="en-US" sz="1800" dirty="0"/>
              <a:t> </a:t>
            </a:r>
            <a:r>
              <a:rPr lang="en-US" sz="1800" dirty="0" err="1"/>
              <a:t>transmiterea</a:t>
            </a:r>
            <a:r>
              <a:rPr lang="en-US" sz="1800" dirty="0"/>
              <a:t> </a:t>
            </a:r>
            <a:r>
              <a:rPr lang="en-US" sz="1800" dirty="0" err="1"/>
              <a:t>ofertelor</a:t>
            </a:r>
            <a:r>
              <a:rPr lang="en-US" sz="1800" dirty="0"/>
              <a:t>.</a:t>
            </a:r>
            <a:endParaRPr lang="x-none"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69278777"/>
      </p:ext>
    </p:extLst>
  </p:cSld>
  <p:clrMapOvr>
    <a:overrideClrMapping bg1="lt1" tx1="dk1" bg2="lt2" tx2="dk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88021" y="949124"/>
            <a:ext cx="10277354" cy="810228"/>
          </a:xfrm>
        </p:spPr>
        <p:txBody>
          <a:bodyPr>
            <a:normAutofit fontScale="90000"/>
          </a:bodyPr>
          <a:lstStyle/>
          <a:p>
            <a:pPr algn="ctr"/>
            <a:br>
              <a:rPr lang="ro-RO" sz="3600" b="1" dirty="0">
                <a:solidFill>
                  <a:srgbClr val="0070C0"/>
                </a:solidFill>
                <a:latin typeface="Calibri" pitchFamily="34" charset="0"/>
              </a:rPr>
            </a:br>
            <a:r>
              <a:rPr lang="ro-RO" sz="4000" b="1" dirty="0">
                <a:solidFill>
                  <a:srgbClr val="0070C0"/>
                </a:solidFill>
                <a:latin typeface="Calibri" pitchFamily="34" charset="0"/>
              </a:rPr>
              <a:t>Procedura de negociere cu publicare prealabilă </a:t>
            </a:r>
            <a:r>
              <a:rPr lang="pt-BR" sz="4000" b="1" dirty="0">
                <a:solidFill>
                  <a:srgbClr val="0070C0"/>
                </a:solidFill>
                <a:latin typeface="Calibri" pitchFamily="34" charset="0"/>
              </a:rPr>
              <a:t>a unui anunț de participare </a:t>
            </a:r>
            <a:br>
              <a:rPr lang="ro-RO" sz="3600" b="1" dirty="0">
                <a:solidFill>
                  <a:srgbClr val="0070C0"/>
                </a:solidFill>
                <a:latin typeface="Calibri" pitchFamily="34" charset="0"/>
              </a:rPr>
            </a:br>
            <a:endParaRPr lang="ro-RO" sz="3600" b="1" dirty="0">
              <a:solidFill>
                <a:schemeClr val="accent5"/>
              </a:solidFill>
              <a:effectLst>
                <a:outerShdw blurRad="38100" dist="38100" dir="2700000" algn="tl">
                  <a:srgbClr val="000000">
                    <a:alpha val="43137"/>
                  </a:srgbClr>
                </a:outerShdw>
              </a:effectLst>
            </a:endParaRPr>
          </a:p>
        </p:txBody>
      </p:sp>
      <p:sp>
        <p:nvSpPr>
          <p:cNvPr id="6" name="Объект 5"/>
          <p:cNvSpPr>
            <a:spLocks noGrp="1"/>
          </p:cNvSpPr>
          <p:nvPr>
            <p:ph idx="1"/>
          </p:nvPr>
        </p:nvSpPr>
        <p:spPr>
          <a:xfrm>
            <a:off x="838200" y="2427509"/>
            <a:ext cx="10515600" cy="3487155"/>
          </a:xfrm>
        </p:spPr>
        <p:txBody>
          <a:bodyPr>
            <a:normAutofit/>
          </a:bodyPr>
          <a:lstStyle/>
          <a:p>
            <a:pPr lvl="0" algn="just">
              <a:lnSpc>
                <a:spcPct val="100000"/>
              </a:lnSpc>
            </a:pPr>
            <a:r>
              <a:rPr lang="it-IT" sz="1800" dirty="0"/>
              <a:t>Entitatea contractantă desfășoară procedura de negociere cu publicare prealabilă a unui anunț de participare în conformitate cu prevederile art. 39 din Legea nr. 74/2020. Procedura de atribuire se organizează cel puțin în trei etape:</a:t>
            </a:r>
            <a:endParaRPr lang="ru-RU" sz="1800" dirty="0"/>
          </a:p>
          <a:p>
            <a:pPr lvl="0" algn="just">
              <a:lnSpc>
                <a:spcPct val="100000"/>
              </a:lnSpc>
              <a:buFont typeface="Wingdings" panose="05000000000000000000" pitchFamily="2" charset="2"/>
              <a:buChar char="Ø"/>
            </a:pPr>
            <a:r>
              <a:rPr lang="it-IT" sz="1800" dirty="0"/>
              <a:t>depunerea candidaturilor și selectării candidaților;</a:t>
            </a:r>
            <a:endParaRPr lang="x-none" sz="1800" dirty="0"/>
          </a:p>
          <a:p>
            <a:pPr lvl="0" algn="just">
              <a:lnSpc>
                <a:spcPct val="100000"/>
              </a:lnSpc>
              <a:buFont typeface="Wingdings" panose="05000000000000000000" pitchFamily="2" charset="2"/>
              <a:buChar char="Ø"/>
            </a:pPr>
            <a:r>
              <a:rPr lang="it-IT" sz="1800" dirty="0"/>
              <a:t>depunerea ofertelor inițiale de către candidații selectați și derularea negocierilor;</a:t>
            </a:r>
            <a:endParaRPr lang="x-none" sz="1800" dirty="0"/>
          </a:p>
          <a:p>
            <a:pPr lvl="0" algn="just">
              <a:lnSpc>
                <a:spcPct val="100000"/>
              </a:lnSpc>
              <a:buFont typeface="Wingdings" panose="05000000000000000000" pitchFamily="2" charset="2"/>
              <a:buChar char="Ø"/>
            </a:pPr>
            <a:r>
              <a:rPr lang="it-IT" sz="1800" dirty="0"/>
              <a:t>depunerea ofertelor finale și a evaluării acestora conform cerințelor minime și prin aplicarea criteriului de atribuire și al factorilor de evaluare.</a:t>
            </a:r>
            <a:endParaRPr lang="ru-RU" sz="1800" dirty="0"/>
          </a:p>
          <a:p>
            <a:pPr algn="just"/>
            <a:endParaRPr lang="x-none"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22086051"/>
      </p:ext>
    </p:extLst>
  </p:cSld>
  <p:clrMapOvr>
    <a:overrideClrMapping bg1="lt1" tx1="dk1" bg2="lt2" tx2="dk2" accent1="accent1" accent2="accent2" accent3="accent3" accent4="accent4" accent5="accent5" accent6="accent6" hlink="hlink" folHlink="folHlink"/>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30798" y="943860"/>
            <a:ext cx="10515600" cy="1325563"/>
          </a:xfrm>
        </p:spPr>
        <p:txBody>
          <a:bodyPr>
            <a:normAutofit/>
          </a:bodyPr>
          <a:lstStyle/>
          <a:p>
            <a:pPr algn="ctr"/>
            <a:r>
              <a:rPr lang="ro-RO" sz="3600" b="1" dirty="0">
                <a:solidFill>
                  <a:srgbClr val="0070C0"/>
                </a:solidFill>
                <a:latin typeface="Calibri" pitchFamily="34" charset="0"/>
              </a:rPr>
              <a:t>Procedura de negociere cu publicare prealabilă</a:t>
            </a:r>
            <a:r>
              <a:rPr lang="pt-BR" sz="3600" b="1" dirty="0">
                <a:solidFill>
                  <a:srgbClr val="0070C0"/>
                </a:solidFill>
                <a:latin typeface="Calibri" pitchFamily="34" charset="0"/>
              </a:rPr>
              <a:t> a unui anunț de participare </a:t>
            </a:r>
            <a:endParaRPr lang="ro-RO" sz="3600" dirty="0"/>
          </a:p>
        </p:txBody>
      </p:sp>
      <p:sp>
        <p:nvSpPr>
          <p:cNvPr id="6" name="Объект 5"/>
          <p:cNvSpPr>
            <a:spLocks noGrp="1"/>
          </p:cNvSpPr>
          <p:nvPr>
            <p:ph idx="1"/>
          </p:nvPr>
        </p:nvSpPr>
        <p:spPr>
          <a:xfrm>
            <a:off x="872924" y="2554829"/>
            <a:ext cx="10515600" cy="3325109"/>
          </a:xfrm>
        </p:spPr>
        <p:txBody>
          <a:bodyPr>
            <a:normAutofit/>
          </a:bodyPr>
          <a:lstStyle/>
          <a:p>
            <a:pPr lvl="0" algn="just">
              <a:lnSpc>
                <a:spcPct val="100000"/>
              </a:lnSpc>
            </a:pPr>
            <a:r>
              <a:rPr lang="it-IT" sz="1800" dirty="0"/>
              <a:t>Entitatea contractantă indică în anunțul de participare criteriile de preselecție și regulile aplicabile, numărul minim al candidaților pe care intenționează să îi preselecteze și, dacă este cazul, numărul maxim al acestora, precum și cerințele de departajare pentru preselecția numărului maxim de candidați.</a:t>
            </a:r>
            <a:endParaRPr lang="ru-RU" sz="1800" dirty="0"/>
          </a:p>
          <a:p>
            <a:pPr lvl="0" algn="just">
              <a:lnSpc>
                <a:spcPct val="100000"/>
              </a:lnSpc>
            </a:pPr>
            <a:r>
              <a:rPr lang="it-IT" sz="1800" dirty="0"/>
              <a:t>Entitatea contractantă, după finalizarea etapei de preselecție, transmite simultan tuturor candidaților preselectați invitația de participare la etapa a doua a procedurii de atribuire.</a:t>
            </a:r>
          </a:p>
          <a:p>
            <a:pPr lvl="0" algn="just">
              <a:lnSpc>
                <a:spcPct val="100000"/>
              </a:lnSpc>
            </a:pPr>
            <a:r>
              <a:rPr lang="it-IT" sz="1800" dirty="0"/>
              <a:t>Entitatea contractantă dacă utilizează un sistem de calificare, atunci operatorii economici calificați pot solicita calificarea în orice moment la etapa a doua a procedurii de atribuire.</a:t>
            </a:r>
            <a:endParaRPr lang="ru-RU" sz="1800" dirty="0"/>
          </a:p>
          <a:p>
            <a:pPr algn="just"/>
            <a:endParaRPr lang="x-none"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5083285"/>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3620"/>
            <a:ext cx="12192000" cy="844952"/>
          </a:xfrm>
        </p:spPr>
        <p:txBody>
          <a:bodyPr>
            <a:normAutofit/>
          </a:bodyPr>
          <a:lstStyle/>
          <a:p>
            <a:pPr>
              <a:lnSpc>
                <a:spcPct val="100000"/>
              </a:lnSpc>
              <a:spcBef>
                <a:spcPts val="0"/>
              </a:spcBef>
            </a:pPr>
            <a:r>
              <a:rPr lang="ro-RO" sz="3600" b="1" dirty="0">
                <a:solidFill>
                  <a:srgbClr val="0070C0"/>
                </a:solidFill>
                <a:latin typeface="Calibri" pitchFamily="34" charset="0"/>
              </a:rPr>
              <a:t>PĂRȚILE IMPLICATE</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86774" y="2179802"/>
            <a:ext cx="6920081" cy="2713563"/>
          </a:xfrm>
          <a:prstGeom prst="rect">
            <a:avLst/>
          </a:prstGeom>
          <a:noFill/>
        </p:spPr>
        <p:txBody>
          <a:bodyPr wrap="square" rtlCol="0">
            <a:spAutoFit/>
          </a:bodyPr>
          <a:lstStyle/>
          <a:p>
            <a:pPr marL="230400" algn="just">
              <a:spcBef>
                <a:spcPts val="1000"/>
              </a:spcBef>
            </a:pPr>
            <a:r>
              <a:rPr lang="ro-RO" b="1" dirty="0">
                <a:solidFill>
                  <a:srgbClr val="002060"/>
                </a:solidFill>
              </a:rPr>
              <a:t>Operator economic </a:t>
            </a:r>
            <a:r>
              <a:rPr lang="ro-RO" dirty="0"/>
              <a:t>– orice persoană fizică sau juridică, orice entitate publică sau asociație a acestor persoane și/sau entități care furnizează bunuri, execută lucrări și/sau prestează servicii pe piață;</a:t>
            </a:r>
          </a:p>
          <a:p>
            <a:pPr marL="230400" algn="just">
              <a:spcBef>
                <a:spcPts val="1000"/>
              </a:spcBef>
            </a:pPr>
            <a:r>
              <a:rPr lang="ro-RO" dirty="0"/>
              <a:t>Operatorii economici au dreptul de a se asocia în scopul prezentării ofertelor și/sau de a se prezenta în calitate de ofertanți asociați. Asociația poate fi obligată să obțină o anumită formă juridică de organizare în măsura în care această transformare este necesară bunei executări al contractului și doar după atribuirea contractului.</a:t>
            </a:r>
          </a:p>
          <a:p>
            <a:pPr algn="just"/>
            <a:endParaRPr lang="ro-RO" dirty="0"/>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7175" y="1971842"/>
            <a:ext cx="4863599" cy="2793283"/>
          </a:xfrm>
          <a:prstGeom prst="rect">
            <a:avLst/>
          </a:prstGeom>
        </p:spPr>
      </p:pic>
    </p:spTree>
    <p:extLst>
      <p:ext uri="{BB962C8B-B14F-4D97-AF65-F5344CB8AC3E}">
        <p14:creationId xmlns:p14="http://schemas.microsoft.com/office/powerpoint/2010/main" val="220792936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53947" y="978584"/>
            <a:ext cx="10515600" cy="1325563"/>
          </a:xfrm>
        </p:spPr>
        <p:txBody>
          <a:bodyPr>
            <a:normAutofit/>
          </a:bodyPr>
          <a:lstStyle/>
          <a:p>
            <a:pPr algn="ctr"/>
            <a:r>
              <a:rPr lang="ro-RO" sz="3600" b="1" dirty="0">
                <a:solidFill>
                  <a:srgbClr val="0070C0"/>
                </a:solidFill>
                <a:latin typeface="Calibri" pitchFamily="34" charset="0"/>
              </a:rPr>
              <a:t>Procedura de negociere cu publicare prealabilă</a:t>
            </a:r>
            <a:r>
              <a:rPr lang="pt-BR" sz="3600" b="1" dirty="0">
                <a:solidFill>
                  <a:srgbClr val="0070C0"/>
                </a:solidFill>
                <a:latin typeface="Calibri" pitchFamily="34" charset="0"/>
              </a:rPr>
              <a:t> a unui anunț de participare </a:t>
            </a:r>
            <a:endParaRPr lang="ro-RO" sz="3600" dirty="0"/>
          </a:p>
        </p:txBody>
      </p:sp>
      <p:sp>
        <p:nvSpPr>
          <p:cNvPr id="6" name="Объект 5"/>
          <p:cNvSpPr>
            <a:spLocks noGrp="1"/>
          </p:cNvSpPr>
          <p:nvPr>
            <p:ph idx="1"/>
          </p:nvPr>
        </p:nvSpPr>
        <p:spPr>
          <a:xfrm>
            <a:off x="1157468" y="2728451"/>
            <a:ext cx="9850055" cy="2132916"/>
          </a:xfrm>
        </p:spPr>
        <p:txBody>
          <a:bodyPr>
            <a:normAutofit lnSpcReduction="10000"/>
          </a:bodyPr>
          <a:lstStyle/>
          <a:p>
            <a:pPr lvl="0" algn="just">
              <a:lnSpc>
                <a:spcPct val="100000"/>
              </a:lnSpc>
            </a:pPr>
            <a:r>
              <a:rPr lang="it-IT" sz="1800" dirty="0"/>
              <a:t>Entitatea contractantă solicită depunerea ofertei inițiale, care constituie baza pentru negocierile ulterioare. Oferta este depusă doar de către operatorii economici invitați de către entitatea contractantă. La a doua etapă a procedurii este interzisă invitarea operatorilor economici, care nu au depus candidatura la prima etapă sau care nu au îndeplinit criteriile de preselecție.</a:t>
            </a:r>
            <a:endParaRPr lang="ru-RU" sz="1800" dirty="0"/>
          </a:p>
          <a:p>
            <a:pPr lvl="0" algn="just">
              <a:lnSpc>
                <a:spcPct val="100000"/>
              </a:lnSpc>
            </a:pPr>
            <a:r>
              <a:rPr lang="it-IT" sz="1800" dirty="0"/>
              <a:t>Fiecare candidat selectat pentru etapa a doua, prezintă oferta inițială în funcție de necesitățile, obiectivele și constrângerile entității contractante, astfel cum au fost evidențiate acestea în documentația descriptivă/de atribuire.</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15366402"/>
      </p:ext>
    </p:extLst>
  </p:cSld>
  <p:clrMapOvr>
    <a:overrideClrMapping bg1="lt1" tx1="dk1" bg2="lt2" tx2="dk2" accent1="accent1" accent2="accent2" accent3="accent3" accent4="accent4" accent5="accent5" accent6="accent6" hlink="hlink" folHlink="folHlink"/>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49775" y="758664"/>
            <a:ext cx="10515600" cy="1325563"/>
          </a:xfrm>
        </p:spPr>
        <p:txBody>
          <a:bodyPr>
            <a:normAutofit/>
          </a:bodyPr>
          <a:lstStyle/>
          <a:p>
            <a:pPr algn="ctr"/>
            <a:r>
              <a:rPr lang="ro-RO" sz="3600" b="1" dirty="0">
                <a:solidFill>
                  <a:srgbClr val="0070C0"/>
                </a:solidFill>
                <a:latin typeface="Calibri" pitchFamily="34" charset="0"/>
              </a:rPr>
              <a:t>Procedura de negociere cu publicare prealabilă</a:t>
            </a:r>
            <a:r>
              <a:rPr lang="pt-BR" sz="3600" b="1" dirty="0">
                <a:solidFill>
                  <a:srgbClr val="0070C0"/>
                </a:solidFill>
                <a:latin typeface="Calibri" pitchFamily="34" charset="0"/>
              </a:rPr>
              <a:t> a unui anunț de participare </a:t>
            </a:r>
            <a:endParaRPr lang="ro-RO" sz="3600" dirty="0"/>
          </a:p>
        </p:txBody>
      </p:sp>
      <p:sp>
        <p:nvSpPr>
          <p:cNvPr id="6" name="Объект 5"/>
          <p:cNvSpPr>
            <a:spLocks noGrp="1"/>
          </p:cNvSpPr>
          <p:nvPr>
            <p:ph idx="1"/>
          </p:nvPr>
        </p:nvSpPr>
        <p:spPr>
          <a:xfrm>
            <a:off x="838200" y="2334911"/>
            <a:ext cx="10515600" cy="3614476"/>
          </a:xfrm>
        </p:spPr>
        <p:txBody>
          <a:bodyPr>
            <a:normAutofit/>
          </a:bodyPr>
          <a:lstStyle/>
          <a:p>
            <a:pPr algn="just">
              <a:lnSpc>
                <a:spcPct val="100000"/>
              </a:lnSpc>
            </a:pPr>
            <a:r>
              <a:rPr lang="it-IT" sz="1800" dirty="0"/>
              <a:t>Scopul negocierilor din etapa respectivă este de a îmbunătăți oferta inițială și de a o adapta la condițiile concrete în care se derulează viitorul contract de achiziții sectoriale. Negocierile pot viza orice elemente de natură financiară, tehnică sau juridică, cu condiția de a nu fi reduse la un nivel inferior cerințelor minime stabilite de către entitatea contractantă, cât și schimbarea modului în care s-au definit, în documentația de atribuire, criteri</a:t>
            </a:r>
            <a:r>
              <a:rPr lang="ro-RO" sz="1800" dirty="0" err="1"/>
              <a:t>ile</a:t>
            </a:r>
            <a:r>
              <a:rPr lang="it-IT" sz="1800" dirty="0"/>
              <a:t> de atribuire și/sau factorii de evaluare.</a:t>
            </a:r>
            <a:endParaRPr lang="ru-RU" sz="1800" dirty="0"/>
          </a:p>
          <a:p>
            <a:pPr algn="just">
              <a:lnSpc>
                <a:spcPct val="100000"/>
              </a:lnSpc>
            </a:pPr>
            <a:r>
              <a:rPr lang="it-IT" sz="1800" dirty="0"/>
              <a:t>Entitatea contractantă are dreptul să specifice în anunțul de participare, documentația descriptivă/de atribuire posibilitatea de a desfășura negocierile în runde succesive, cu scopul de a reduce numărul de oferte care urmează a fi negociate. Reducerea succesivă a propunerilor de ofertă se realizează numai în baza factorilor de evaluare stabiliți în documentația descriptivă/de atribuire.</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2661960"/>
      </p:ext>
    </p:extLst>
  </p:cSld>
  <p:clrMapOvr>
    <a:overrideClrMapping bg1="lt1" tx1="dk1" bg2="lt2" tx2="dk2" accent1="accent1" accent2="accent2" accent3="accent3" accent4="accent4" accent5="accent5" accent6="accent6" hlink="hlink" folHlink="folHlink"/>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58119" y="874410"/>
            <a:ext cx="10515600" cy="1325563"/>
          </a:xfrm>
        </p:spPr>
        <p:txBody>
          <a:bodyPr>
            <a:normAutofit/>
          </a:bodyPr>
          <a:lstStyle/>
          <a:p>
            <a:pPr algn="ctr"/>
            <a:r>
              <a:rPr lang="ro-RO" sz="3600" b="1" dirty="0">
                <a:solidFill>
                  <a:srgbClr val="0070C0"/>
                </a:solidFill>
                <a:latin typeface="Calibri" pitchFamily="34" charset="0"/>
              </a:rPr>
              <a:t>Procedura de negociere cu publicare prealabilă</a:t>
            </a:r>
            <a:r>
              <a:rPr lang="pt-BR" sz="3600" b="1" dirty="0">
                <a:solidFill>
                  <a:srgbClr val="0070C0"/>
                </a:solidFill>
                <a:latin typeface="Calibri" pitchFamily="34" charset="0"/>
              </a:rPr>
              <a:t> a unui anunț de participare </a:t>
            </a:r>
            <a:endParaRPr lang="ro-RO" sz="3600" dirty="0"/>
          </a:p>
        </p:txBody>
      </p:sp>
      <p:sp>
        <p:nvSpPr>
          <p:cNvPr id="6" name="Объект 5"/>
          <p:cNvSpPr>
            <a:spLocks noGrp="1"/>
          </p:cNvSpPr>
          <p:nvPr>
            <p:ph idx="1"/>
          </p:nvPr>
        </p:nvSpPr>
        <p:spPr>
          <a:xfrm>
            <a:off x="745602" y="2566404"/>
            <a:ext cx="10515600" cy="2202365"/>
          </a:xfrm>
        </p:spPr>
        <p:txBody>
          <a:bodyPr>
            <a:normAutofit/>
          </a:bodyPr>
          <a:lstStyle/>
          <a:p>
            <a:pPr lvl="0" algn="just">
              <a:lnSpc>
                <a:spcPct val="100000"/>
              </a:lnSpc>
            </a:pPr>
            <a:r>
              <a:rPr lang="it-IT" sz="1800" dirty="0"/>
              <a:t>Negocierile se derulează până la momentul în care fiecare participant la negocieri declară că oferta inițială nu mai poate fi îmbunătățită, fapt care se consemnează explicit în procesul-verbal a ședinței.</a:t>
            </a:r>
            <a:endParaRPr lang="ru-RU" sz="1800" dirty="0"/>
          </a:p>
          <a:p>
            <a:pPr lvl="0" algn="just">
              <a:lnSpc>
                <a:spcPct val="100000"/>
              </a:lnSpc>
            </a:pPr>
            <a:r>
              <a:rPr lang="it-IT" sz="1800" dirty="0"/>
              <a:t>Ofertanții, după întâlnirea finală, depun în termenul stabilit de către entitatea contractantă oferta finală, în concordanță cu aspectele stabilite pe parcursul rundelor de negocieri.</a:t>
            </a:r>
            <a:endParaRPr lang="ru-RU" sz="1800" dirty="0"/>
          </a:p>
          <a:p>
            <a:pPr lvl="0" algn="just">
              <a:lnSpc>
                <a:spcPct val="100000"/>
              </a:lnSpc>
            </a:pPr>
            <a:r>
              <a:rPr lang="it-IT" sz="1800" dirty="0"/>
              <a:t>Oferta câștigătoare se stabilește de către grupul de lucru în urma criteriilor de atribuire specificate în anunțul de participare și în documentația descriptivă/de atribuire.</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7424127"/>
      </p:ext>
    </p:extLst>
  </p:cSld>
  <p:clrMapOvr>
    <a:overrideClrMapping bg1="lt1" tx1="dk1" bg2="lt2" tx2="dk2" accent1="accent1" accent2="accent2" accent3="accent3" accent4="accent4" accent5="accent5" accent6="accent6" hlink="hlink" folHlink="folHlink"/>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9222" y="666067"/>
            <a:ext cx="10515600" cy="1325563"/>
          </a:xfrm>
        </p:spPr>
        <p:txBody>
          <a:bodyPr>
            <a:normAutofit/>
          </a:bodyPr>
          <a:lstStyle/>
          <a:p>
            <a:pPr algn="ctr"/>
            <a:r>
              <a:rPr lang="ro-RO" sz="3600" b="1" dirty="0">
                <a:solidFill>
                  <a:srgbClr val="0070C0"/>
                </a:solidFill>
                <a:latin typeface="Calibri" pitchFamily="34" charset="0"/>
              </a:rPr>
              <a:t>Procedura de negociere </a:t>
            </a:r>
            <a:r>
              <a:rPr lang="x-none" sz="3600" b="1" dirty="0">
                <a:solidFill>
                  <a:srgbClr val="0070C0"/>
                </a:solidFill>
                <a:latin typeface="Calibri" pitchFamily="34" charset="0"/>
              </a:rPr>
              <a:t>fără</a:t>
            </a:r>
            <a:r>
              <a:rPr lang="ro-RO" sz="3600" b="1" dirty="0">
                <a:solidFill>
                  <a:srgbClr val="0070C0"/>
                </a:solidFill>
                <a:latin typeface="Calibri" pitchFamily="34" charset="0"/>
              </a:rPr>
              <a:t> publicare prealabilă</a:t>
            </a:r>
            <a:r>
              <a:rPr lang="pt-BR" sz="3600" b="1" dirty="0">
                <a:solidFill>
                  <a:srgbClr val="0070C0"/>
                </a:solidFill>
                <a:latin typeface="Calibri" pitchFamily="34" charset="0"/>
              </a:rPr>
              <a:t> a unui anunț de participare </a:t>
            </a:r>
            <a:endParaRPr lang="ro-RO" sz="3600" dirty="0"/>
          </a:p>
        </p:txBody>
      </p:sp>
      <p:sp>
        <p:nvSpPr>
          <p:cNvPr id="6" name="Объект 5"/>
          <p:cNvSpPr>
            <a:spLocks noGrp="1"/>
          </p:cNvSpPr>
          <p:nvPr>
            <p:ph idx="1"/>
          </p:nvPr>
        </p:nvSpPr>
        <p:spPr>
          <a:xfrm>
            <a:off x="977097" y="2635852"/>
            <a:ext cx="10515600" cy="2318111"/>
          </a:xfrm>
        </p:spPr>
        <p:txBody>
          <a:bodyPr>
            <a:normAutofit/>
          </a:bodyPr>
          <a:lstStyle/>
          <a:p>
            <a:pPr algn="just">
              <a:lnSpc>
                <a:spcPct val="100000"/>
              </a:lnSpc>
            </a:pPr>
            <a:r>
              <a:rPr lang="it-IT" sz="1800" dirty="0"/>
              <a:t>Entitatea contractantă desfășoară procedura de negociere fără publicare prealabilă a unui anunț de participare în conformitate cu prevederile art. 40 al Legii nr. 74/2020.</a:t>
            </a:r>
            <a:endParaRPr lang="ru-RU" sz="1800" dirty="0"/>
          </a:p>
          <a:p>
            <a:pPr lvl="0" algn="just">
              <a:lnSpc>
                <a:spcPct val="100000"/>
              </a:lnSpc>
            </a:pPr>
            <a:r>
              <a:rPr lang="it-IT" sz="1800" dirty="0"/>
              <a:t>Operatorii economici sunt invitați să depună oferte inițiale pe baza unei invitații la negociere</a:t>
            </a:r>
            <a:r>
              <a:rPr lang="x-none" sz="1800" dirty="0"/>
              <a:t>.</a:t>
            </a:r>
          </a:p>
          <a:p>
            <a:pPr lvl="0" algn="just">
              <a:lnSpc>
                <a:spcPct val="100000"/>
              </a:lnSpc>
            </a:pPr>
            <a:r>
              <a:rPr lang="it-IT" sz="1800" dirty="0"/>
              <a:t>Entitatea contractantă invită la negocieri un număr de operatori economici care să asigure o concurență reală, în cazul în care acest lucru este posibil.</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08668322"/>
      </p:ext>
    </p:extLst>
  </p:cSld>
  <p:clrMapOvr>
    <a:overrideClrMapping bg1="lt1" tx1="dk1" bg2="lt2" tx2="dk2" accent1="accent1" accent2="accent2" accent3="accent3" accent4="accent4" accent5="accent5" accent6="accent6" hlink="hlink" folHlink="folHlink"/>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2843" y="666067"/>
            <a:ext cx="10515600" cy="1325563"/>
          </a:xfrm>
        </p:spPr>
        <p:txBody>
          <a:bodyPr>
            <a:normAutofit/>
          </a:bodyPr>
          <a:lstStyle/>
          <a:p>
            <a:pPr algn="ctr">
              <a:lnSpc>
                <a:spcPct val="100000"/>
              </a:lnSpc>
            </a:pPr>
            <a:r>
              <a:rPr lang="ro-RO" sz="3600" b="1" dirty="0">
                <a:solidFill>
                  <a:srgbClr val="0070C0"/>
                </a:solidFill>
                <a:latin typeface="Calibri" pitchFamily="34" charset="0"/>
              </a:rPr>
              <a:t>Procedura de negociere </a:t>
            </a:r>
            <a:r>
              <a:rPr lang="x-none" sz="3600" b="1">
                <a:solidFill>
                  <a:srgbClr val="0070C0"/>
                </a:solidFill>
                <a:latin typeface="Calibri" pitchFamily="34" charset="0"/>
              </a:rPr>
              <a:t>fără</a:t>
            </a:r>
            <a:r>
              <a:rPr lang="ro-RO" sz="3600" b="1" dirty="0">
                <a:solidFill>
                  <a:srgbClr val="0070C0"/>
                </a:solidFill>
                <a:latin typeface="Calibri" pitchFamily="34" charset="0"/>
              </a:rPr>
              <a:t> publicare prealabilă</a:t>
            </a:r>
            <a:r>
              <a:rPr lang="pt-BR" sz="3600" b="1" dirty="0">
                <a:solidFill>
                  <a:srgbClr val="0070C0"/>
                </a:solidFill>
                <a:latin typeface="Calibri" pitchFamily="34" charset="0"/>
              </a:rPr>
              <a:t> a unui anunț de participare </a:t>
            </a:r>
            <a:endParaRPr lang="ro-RO" sz="3600" dirty="0"/>
          </a:p>
        </p:txBody>
      </p:sp>
      <p:sp>
        <p:nvSpPr>
          <p:cNvPr id="6" name="Объект 5"/>
          <p:cNvSpPr>
            <a:spLocks noGrp="1"/>
          </p:cNvSpPr>
          <p:nvPr>
            <p:ph idx="1"/>
          </p:nvPr>
        </p:nvSpPr>
        <p:spPr>
          <a:xfrm>
            <a:off x="896074" y="2138142"/>
            <a:ext cx="10515600" cy="3498729"/>
          </a:xfrm>
        </p:spPr>
        <p:txBody>
          <a:bodyPr>
            <a:normAutofit/>
          </a:bodyPr>
          <a:lstStyle/>
          <a:p>
            <a:pPr lvl="0" algn="just">
              <a:lnSpc>
                <a:spcPct val="100000"/>
              </a:lnSpc>
            </a:pPr>
            <a:r>
              <a:rPr lang="it-IT" sz="1800" dirty="0"/>
              <a:t>Desfășurarea procedurii de negociere fără publicare prealabilă a unui anunț de participare are loc prin realizarea următoarelor activități:</a:t>
            </a:r>
            <a:endParaRPr lang="ru-RU" sz="1800" dirty="0"/>
          </a:p>
          <a:p>
            <a:pPr lvl="0" algn="just">
              <a:lnSpc>
                <a:spcPct val="100000"/>
              </a:lnSpc>
              <a:buFont typeface="Wingdings" panose="05000000000000000000" pitchFamily="2" charset="2"/>
              <a:buChar char="Ø"/>
            </a:pPr>
            <a:r>
              <a:rPr lang="it-IT" sz="1800" dirty="0"/>
              <a:t>elaborarea și expedierea invitației de participare și a altor documente aferente procedurii de atribuire;</a:t>
            </a:r>
            <a:endParaRPr lang="x-none" sz="1800" dirty="0"/>
          </a:p>
          <a:p>
            <a:pPr lvl="0" algn="just">
              <a:lnSpc>
                <a:spcPct val="100000"/>
              </a:lnSpc>
              <a:buFont typeface="Wingdings" panose="05000000000000000000" pitchFamily="2" charset="2"/>
              <a:buChar char="Ø"/>
            </a:pPr>
            <a:r>
              <a:rPr lang="it-IT" sz="1800" dirty="0"/>
              <a:t>primirea și evaluarea ofertei/ofertelor;</a:t>
            </a:r>
            <a:endParaRPr lang="x-none" sz="1800" dirty="0"/>
          </a:p>
          <a:p>
            <a:pPr lvl="0" algn="just">
              <a:lnSpc>
                <a:spcPct val="100000"/>
              </a:lnSpc>
              <a:buFont typeface="Wingdings" panose="05000000000000000000" pitchFamily="2" charset="2"/>
              <a:buChar char="Ø"/>
            </a:pPr>
            <a:r>
              <a:rPr lang="it-IT" sz="1800" dirty="0"/>
              <a:t>negocierea ofertei/ofertelor cu candidatul/candidații selectat/selectați;</a:t>
            </a:r>
            <a:endParaRPr lang="x-none" sz="1800" dirty="0"/>
          </a:p>
          <a:p>
            <a:pPr lvl="0" algn="just">
              <a:lnSpc>
                <a:spcPct val="100000"/>
              </a:lnSpc>
              <a:buFont typeface="Wingdings" panose="05000000000000000000" pitchFamily="2" charset="2"/>
              <a:buChar char="Ø"/>
            </a:pPr>
            <a:r>
              <a:rPr lang="it-IT" sz="1800" dirty="0"/>
              <a:t>atribuirea contractului;</a:t>
            </a:r>
            <a:endParaRPr lang="x-none" sz="1800" dirty="0"/>
          </a:p>
          <a:p>
            <a:pPr lvl="0" algn="just">
              <a:lnSpc>
                <a:spcPct val="100000"/>
              </a:lnSpc>
              <a:buFont typeface="Wingdings" panose="05000000000000000000" pitchFamily="2" charset="2"/>
              <a:buChar char="Ø"/>
            </a:pPr>
            <a:r>
              <a:rPr lang="it-IT" sz="1800" dirty="0"/>
              <a:t>raportarea rezultatelor procedurii de atribuire;</a:t>
            </a:r>
            <a:endParaRPr lang="x-none" sz="1800" dirty="0"/>
          </a:p>
          <a:p>
            <a:pPr lvl="0" algn="just">
              <a:lnSpc>
                <a:spcPct val="100000"/>
              </a:lnSpc>
              <a:buFont typeface="Wingdings" panose="05000000000000000000" pitchFamily="2" charset="2"/>
              <a:buChar char="Ø"/>
            </a:pPr>
            <a:r>
              <a:rPr lang="it-IT" sz="1800" dirty="0"/>
              <a:t>publicarea anunțului de atribuire.</a:t>
            </a:r>
            <a:endParaRPr lang="ru-RU" sz="1800" dirty="0"/>
          </a:p>
          <a:p>
            <a:pPr algn="just"/>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94180942"/>
      </p:ext>
    </p:extLst>
  </p:cSld>
  <p:clrMapOvr>
    <a:overrideClrMapping bg1="lt1" tx1="dk1" bg2="lt2" tx2="dk2" accent1="accent1" accent2="accent2" accent3="accent3" accent4="accent4" accent5="accent5" accent6="accent6" hlink="hlink" folHlink="folHlink"/>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2372" y="747089"/>
            <a:ext cx="10515600" cy="1325563"/>
          </a:xfrm>
        </p:spPr>
        <p:txBody>
          <a:bodyPr>
            <a:normAutofit/>
          </a:bodyPr>
          <a:lstStyle/>
          <a:p>
            <a:pPr algn="ctr"/>
            <a:r>
              <a:rPr lang="ro-RO" sz="3600" b="1" dirty="0">
                <a:solidFill>
                  <a:srgbClr val="0070C0"/>
                </a:solidFill>
                <a:latin typeface="Calibri" pitchFamily="34" charset="0"/>
              </a:rPr>
              <a:t>Procedura de negociere </a:t>
            </a:r>
            <a:r>
              <a:rPr lang="x-none" sz="3600" b="1">
                <a:solidFill>
                  <a:srgbClr val="0070C0"/>
                </a:solidFill>
                <a:latin typeface="Calibri" pitchFamily="34" charset="0"/>
              </a:rPr>
              <a:t>fără</a:t>
            </a:r>
            <a:r>
              <a:rPr lang="ro-RO" sz="3600" b="1" dirty="0">
                <a:solidFill>
                  <a:srgbClr val="0070C0"/>
                </a:solidFill>
                <a:latin typeface="Calibri" pitchFamily="34" charset="0"/>
              </a:rPr>
              <a:t> publicare prealabilă</a:t>
            </a:r>
            <a:r>
              <a:rPr lang="pt-BR" sz="3600" b="1" dirty="0">
                <a:solidFill>
                  <a:srgbClr val="0070C0"/>
                </a:solidFill>
                <a:latin typeface="Calibri" pitchFamily="34" charset="0"/>
              </a:rPr>
              <a:t> a unui anunț de participare </a:t>
            </a:r>
            <a:endParaRPr lang="ro-RO" sz="3600" dirty="0"/>
          </a:p>
        </p:txBody>
      </p:sp>
      <p:sp>
        <p:nvSpPr>
          <p:cNvPr id="6" name="Объект 5"/>
          <p:cNvSpPr>
            <a:spLocks noGrp="1"/>
          </p:cNvSpPr>
          <p:nvPr>
            <p:ph idx="1"/>
          </p:nvPr>
        </p:nvSpPr>
        <p:spPr>
          <a:xfrm>
            <a:off x="849775" y="2381210"/>
            <a:ext cx="10515600" cy="3209362"/>
          </a:xfrm>
        </p:spPr>
        <p:txBody>
          <a:bodyPr>
            <a:normAutofit/>
          </a:bodyPr>
          <a:lstStyle/>
          <a:p>
            <a:pPr lvl="0" algn="just">
              <a:lnSpc>
                <a:spcPct val="100000"/>
              </a:lnSpc>
            </a:pPr>
            <a:r>
              <a:rPr lang="it-IT" sz="1800" dirty="0"/>
              <a:t>Oferta este depusă doar de </a:t>
            </a:r>
            <a:r>
              <a:rPr lang="it-IT" sz="1800" dirty="0" err="1"/>
              <a:t>operatorii</a:t>
            </a:r>
            <a:r>
              <a:rPr lang="it-IT" sz="1800" dirty="0"/>
              <a:t> economici invitați de către entitatea contractantă.</a:t>
            </a:r>
            <a:endParaRPr lang="ru-RU" sz="1800" dirty="0"/>
          </a:p>
          <a:p>
            <a:pPr lvl="0" algn="just">
              <a:lnSpc>
                <a:spcPct val="100000"/>
              </a:lnSpc>
            </a:pPr>
            <a:r>
              <a:rPr lang="it-IT" sz="1800" dirty="0"/>
              <a:t>Grupul de lucru este obligat să organizeze întâlniri cu fiecare ofertant în parte, în cadrul cărora se desfășoară negocieri cu privire la propunerea tehnică și financiară inițială.</a:t>
            </a:r>
            <a:endParaRPr lang="ru-RU" sz="1800" dirty="0"/>
          </a:p>
          <a:p>
            <a:pPr lvl="0" algn="just">
              <a:lnSpc>
                <a:spcPct val="100000"/>
              </a:lnSpc>
            </a:pPr>
            <a:r>
              <a:rPr lang="it-IT" sz="1800" dirty="0"/>
              <a:t>Scopul negocierilor este de a îmbunătăți oferta inițială și de a o adapta la condițiile concrete în care se va derula viitorul contract. Negocierile pot viza orice elemente de natură financiară, tehnică sau juridică, cu condiția de a nu fi reduse la un nivel inferior cerințelor minime stabilite explicit de către entitatea contractantă sau schimbarea modului în care s-au definit, în documentația descriptivă/de atribuire, criteri</a:t>
            </a:r>
            <a:r>
              <a:rPr lang="ro-RO" sz="1800" dirty="0"/>
              <a:t>le</a:t>
            </a:r>
            <a:r>
              <a:rPr lang="it-IT" sz="1800" dirty="0"/>
              <a:t> de atribuire și/sau factorii de evaluare.</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02577904"/>
      </p:ext>
    </p:extLst>
  </p:cSld>
  <p:clrMapOvr>
    <a:overrideClrMapping bg1="lt1" tx1="dk1" bg2="lt2" tx2="dk2" accent1="accent1" accent2="accent2" accent3="accent3" accent4="accent4" accent5="accent5" accent6="accent6" hlink="hlink" folHlink="folHlink"/>
  </p:clrMapOvr>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53947" y="839687"/>
            <a:ext cx="10515600" cy="1325563"/>
          </a:xfrm>
        </p:spPr>
        <p:txBody>
          <a:bodyPr>
            <a:normAutofit/>
          </a:bodyPr>
          <a:lstStyle/>
          <a:p>
            <a:pPr algn="ctr"/>
            <a:r>
              <a:rPr lang="ro-RO" sz="3600" b="1" dirty="0">
                <a:solidFill>
                  <a:srgbClr val="0070C0"/>
                </a:solidFill>
                <a:latin typeface="Calibri" pitchFamily="34" charset="0"/>
              </a:rPr>
              <a:t>Procedura de negociere </a:t>
            </a:r>
            <a:r>
              <a:rPr lang="x-none" sz="3600" b="1">
                <a:solidFill>
                  <a:srgbClr val="0070C0"/>
                </a:solidFill>
                <a:latin typeface="Calibri" pitchFamily="34" charset="0"/>
              </a:rPr>
              <a:t>fără</a:t>
            </a:r>
            <a:r>
              <a:rPr lang="ro-RO" sz="3600" b="1" dirty="0">
                <a:solidFill>
                  <a:srgbClr val="0070C0"/>
                </a:solidFill>
                <a:latin typeface="Calibri" pitchFamily="34" charset="0"/>
              </a:rPr>
              <a:t> publicare prealabilă</a:t>
            </a:r>
            <a:r>
              <a:rPr lang="pt-BR" sz="3600" b="1" dirty="0">
                <a:solidFill>
                  <a:srgbClr val="0070C0"/>
                </a:solidFill>
                <a:latin typeface="Calibri" pitchFamily="34" charset="0"/>
              </a:rPr>
              <a:t> a unui anunț de participare </a:t>
            </a:r>
            <a:endParaRPr lang="ro-RO" sz="3600" dirty="0"/>
          </a:p>
        </p:txBody>
      </p:sp>
      <p:sp>
        <p:nvSpPr>
          <p:cNvPr id="6" name="Объект 5"/>
          <p:cNvSpPr>
            <a:spLocks noGrp="1"/>
          </p:cNvSpPr>
          <p:nvPr>
            <p:ph idx="1"/>
          </p:nvPr>
        </p:nvSpPr>
        <p:spPr>
          <a:xfrm>
            <a:off x="930797" y="2693727"/>
            <a:ext cx="10389244" cy="2202365"/>
          </a:xfrm>
        </p:spPr>
        <p:txBody>
          <a:bodyPr>
            <a:normAutofit/>
          </a:bodyPr>
          <a:lstStyle/>
          <a:p>
            <a:pPr algn="just">
              <a:lnSpc>
                <a:spcPct val="100000"/>
              </a:lnSpc>
            </a:pPr>
            <a:r>
              <a:rPr lang="it-IT" sz="1800" dirty="0"/>
              <a:t>Negocierile se derulează până la momentul în care fiecare participant la negocieri declară că oferta inițială nu mai poate fi îmbunătățită, fapt care se consemnează explicit în procesul-verbal a ședinței.</a:t>
            </a:r>
            <a:endParaRPr lang="ru-RU" sz="1800" dirty="0"/>
          </a:p>
          <a:p>
            <a:pPr algn="just">
              <a:lnSpc>
                <a:spcPct val="100000"/>
              </a:lnSpc>
            </a:pPr>
            <a:r>
              <a:rPr lang="it-IT" sz="1800" dirty="0"/>
              <a:t>Oferta câştigătoare se stabileşte de către grupul de lucru în urma criteriului de atribuire și/sau factorilor de evaluare specificate în invitația de participare și în documentația descriptivă/de atribuire.</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44809577"/>
      </p:ext>
    </p:extLst>
  </p:cSld>
  <p:clrMapOvr>
    <a:overrideClrMapping bg1="lt1" tx1="dk1" bg2="lt2" tx2="dk2" accent1="accent1" accent2="accent2" accent3="accent3" accent4="accent4" accent5="accent5" accent6="accent6" hlink="hlink" folHlink="folHlink"/>
  </p:clrMapOvr>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07648" y="515596"/>
            <a:ext cx="10515600" cy="1325563"/>
          </a:xfrm>
        </p:spPr>
        <p:txBody>
          <a:bodyPr>
            <a:normAutofit/>
          </a:bodyPr>
          <a:lstStyle/>
          <a:p>
            <a:pPr algn="ctr"/>
            <a:r>
              <a:rPr lang="ro-RO" sz="3600" b="1" dirty="0">
                <a:solidFill>
                  <a:srgbClr val="0070C0"/>
                </a:solidFill>
                <a:latin typeface="Calibri" pitchFamily="34" charset="0"/>
              </a:rPr>
              <a:t>Acordul-cadru</a:t>
            </a:r>
            <a:endParaRPr lang="ro-RO" sz="3600" dirty="0"/>
          </a:p>
        </p:txBody>
      </p:sp>
      <p:sp>
        <p:nvSpPr>
          <p:cNvPr id="6" name="Объект 5"/>
          <p:cNvSpPr>
            <a:spLocks noGrp="1"/>
          </p:cNvSpPr>
          <p:nvPr>
            <p:ph idx="1"/>
          </p:nvPr>
        </p:nvSpPr>
        <p:spPr>
          <a:xfrm>
            <a:off x="861350" y="1918223"/>
            <a:ext cx="10515600" cy="3070466"/>
          </a:xfrm>
        </p:spPr>
        <p:txBody>
          <a:bodyPr>
            <a:normAutofit/>
          </a:bodyPr>
          <a:lstStyle/>
          <a:p>
            <a:pPr lvl="0" algn="just">
              <a:lnSpc>
                <a:spcPct val="100000"/>
              </a:lnSpc>
            </a:pPr>
            <a:r>
              <a:rPr lang="it-IT" sz="1800" dirty="0"/>
              <a:t>Entitatea contractantă aplică modalitatea specială de atribuire al contractelor de achiziții sectoriale, acordul-cadru, în conformitate cu prevederile art. 43 al Legii nr. 74/2020.</a:t>
            </a:r>
            <a:endParaRPr lang="ru-RU" sz="1800" dirty="0"/>
          </a:p>
          <a:p>
            <a:pPr lvl="0" algn="just">
              <a:lnSpc>
                <a:spcPct val="100000"/>
              </a:lnSpc>
            </a:pPr>
            <a:r>
              <a:rPr lang="it-IT" sz="1800" dirty="0"/>
              <a:t>Planificarea acordurilor-cadru se realizează în conformitate cu regulile generale de planificare al contractelor de achiziții sectoriale.</a:t>
            </a:r>
            <a:endParaRPr lang="ru-RU" sz="1800" dirty="0"/>
          </a:p>
          <a:p>
            <a:pPr lvl="0" algn="just">
              <a:lnSpc>
                <a:spcPct val="100000"/>
              </a:lnSpc>
            </a:pPr>
            <a:r>
              <a:rPr lang="it-IT" sz="1800" dirty="0"/>
              <a:t>Autoritatea contractantă nu este în drept să încheie acorduri-cadru în baza cărora se pot atribui contracte subsecvente de tipuri sau de natură diferite unele față de altele, sau să atribuie contracte subsecvente care au ca obiect prestații de altă natură decât cele stabilite prin acordul-cadru.</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1789082"/>
      </p:ext>
    </p:extLst>
  </p:cSld>
  <p:clrMapOvr>
    <a:overrideClrMapping bg1="lt1" tx1="dk1" bg2="lt2" tx2="dk2" accent1="accent1" accent2="accent2" accent3="accent3" accent4="accent4" accent5="accent5" accent6="accent6" hlink="hlink" folHlink="folHlink"/>
  </p:clrMapOvr>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Acordul-cadru</a:t>
            </a:r>
            <a:endParaRPr lang="ro-RO" sz="3600" dirty="0"/>
          </a:p>
        </p:txBody>
      </p:sp>
      <p:sp>
        <p:nvSpPr>
          <p:cNvPr id="6" name="Объект 5"/>
          <p:cNvSpPr>
            <a:spLocks noGrp="1"/>
          </p:cNvSpPr>
          <p:nvPr>
            <p:ph idx="1"/>
          </p:nvPr>
        </p:nvSpPr>
        <p:spPr>
          <a:xfrm>
            <a:off x="838200" y="2057119"/>
            <a:ext cx="10515600" cy="2375985"/>
          </a:xfrm>
        </p:spPr>
        <p:txBody>
          <a:bodyPr>
            <a:normAutofit/>
          </a:bodyPr>
          <a:lstStyle/>
          <a:p>
            <a:pPr algn="just">
              <a:lnSpc>
                <a:spcPct val="100000"/>
              </a:lnSpc>
            </a:pPr>
            <a:r>
              <a:rPr lang="it-IT" sz="1800" dirty="0"/>
              <a:t>Contractul subsecvent se atribuie doar în perioada de </a:t>
            </a:r>
            <a:r>
              <a:rPr lang="it-IT" sz="1800" dirty="0" err="1"/>
              <a:t>valabilitate</a:t>
            </a:r>
            <a:r>
              <a:rPr lang="it-IT" sz="1800" dirty="0"/>
              <a:t> a</a:t>
            </a:r>
            <a:r>
              <a:rPr lang="ro-RO" sz="1800" dirty="0"/>
              <a:t>l</a:t>
            </a:r>
            <a:r>
              <a:rPr lang="it-IT" sz="1800" dirty="0"/>
              <a:t> acordului-cadru și, de regulă, nu poate depăși valabilitatea acestuia, cu excepția cazurilor când timpul necesar pentru executare este mai mare.</a:t>
            </a:r>
            <a:endParaRPr lang="ru-RU" sz="1800" dirty="0"/>
          </a:p>
          <a:p>
            <a:pPr algn="just">
              <a:lnSpc>
                <a:spcPct val="100000"/>
              </a:lnSpc>
            </a:pPr>
            <a:r>
              <a:rPr lang="it-IT" sz="1800" dirty="0"/>
              <a:t>În vederea aplicării acordului-cadru, entitatea contractantă selectează procedura de achiziție ținând cont de obiectul achiziției și de valoarea estimată a</a:t>
            </a:r>
            <a:r>
              <a:rPr lang="ro-RO" sz="1800" dirty="0"/>
              <a:t>l</a:t>
            </a:r>
            <a:r>
              <a:rPr lang="it-IT" sz="1800" dirty="0"/>
              <a:t> acestuia, care se consideră a fi valoarea maximă estimată, fără taxa pe valoarea adăugată, a</a:t>
            </a:r>
            <a:r>
              <a:rPr lang="ro-RO" sz="1800" dirty="0"/>
              <a:t>l</a:t>
            </a:r>
            <a:r>
              <a:rPr lang="it-IT" sz="1800" dirty="0"/>
              <a:t> tuturor contractelor de achiziții sectoriale ce se anticipează că vor fi atribuite în baza acordului-cadru respectiv pe întreaga sa durată.</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1956382"/>
      </p:ext>
    </p:extLst>
  </p:cSld>
  <p:clrMapOvr>
    <a:overrideClrMapping bg1="lt1" tx1="dk1" bg2="lt2" tx2="dk2" accent1="accent1" accent2="accent2" accent3="accent3" accent4="accent4" accent5="accent5" accent6="accent6" hlink="hlink" folHlink="folHlink"/>
  </p:clrMapOvr>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Acordul-cadru</a:t>
            </a:r>
            <a:endParaRPr lang="ro-RO" sz="3600" dirty="0"/>
          </a:p>
        </p:txBody>
      </p:sp>
      <p:sp>
        <p:nvSpPr>
          <p:cNvPr id="6" name="Объект 5"/>
          <p:cNvSpPr>
            <a:spLocks noGrp="1"/>
          </p:cNvSpPr>
          <p:nvPr>
            <p:ph idx="1"/>
          </p:nvPr>
        </p:nvSpPr>
        <p:spPr>
          <a:xfrm>
            <a:off x="826625" y="1594131"/>
            <a:ext cx="10515600" cy="3903843"/>
          </a:xfrm>
        </p:spPr>
        <p:txBody>
          <a:bodyPr>
            <a:normAutofit/>
          </a:bodyPr>
          <a:lstStyle/>
          <a:p>
            <a:pPr lvl="0" algn="just">
              <a:lnSpc>
                <a:spcPct val="100000"/>
              </a:lnSpc>
            </a:pPr>
            <a:r>
              <a:rPr lang="it-IT" sz="1800" dirty="0"/>
              <a:t>Criteriile de calificare și de selecție pentru atribuirea acordului-cadru se raportează la valoarea estimată a celui mai mare contract subsecvent, care se anticipează a fi atribuit pe durata acordului-cadru sau, după caz, la valoarea maximă anticipată al contractelor subsecvente ce urmează să se execute în același timp.</a:t>
            </a:r>
            <a:endParaRPr lang="ru-RU" sz="1800" dirty="0"/>
          </a:p>
          <a:p>
            <a:pPr lvl="0" algn="just">
              <a:lnSpc>
                <a:spcPct val="100000"/>
              </a:lnSpc>
            </a:pPr>
            <a:r>
              <a:rPr lang="it-IT" sz="1800" dirty="0"/>
              <a:t>Atunci când entitatea contractantă încheie acordul-cadru cu mai mulți operatori economici, acordul-cadru respectiv trebuie să prevadă cel puțin:</a:t>
            </a:r>
            <a:endParaRPr lang="ru-RU" sz="1800" dirty="0"/>
          </a:p>
          <a:p>
            <a:pPr algn="just">
              <a:lnSpc>
                <a:spcPct val="100000"/>
              </a:lnSpc>
              <a:buFont typeface="Wingdings" panose="05000000000000000000" pitchFamily="2" charset="2"/>
              <a:buChar char="Ø"/>
            </a:pPr>
            <a:r>
              <a:rPr lang="it-IT" sz="1800" dirty="0"/>
              <a:t>obligațiile pe care fiecare dintre operatorii economici și-au asumat prin propunerea tehnică;</a:t>
            </a:r>
            <a:endParaRPr lang="x-none" sz="1800" dirty="0"/>
          </a:p>
          <a:p>
            <a:pPr algn="just">
              <a:lnSpc>
                <a:spcPct val="100000"/>
              </a:lnSpc>
              <a:buFont typeface="Wingdings" panose="05000000000000000000" pitchFamily="2" charset="2"/>
              <a:buChar char="Ø"/>
            </a:pPr>
            <a:r>
              <a:rPr lang="en-GB" sz="1800" dirty="0" err="1"/>
              <a:t>prețul</a:t>
            </a:r>
            <a:r>
              <a:rPr lang="en-GB" sz="1800" dirty="0"/>
              <a:t> </a:t>
            </a:r>
            <a:r>
              <a:rPr lang="en-GB" sz="1800" dirty="0" err="1"/>
              <a:t>unitar</a:t>
            </a:r>
            <a:r>
              <a:rPr lang="en-GB" sz="1800" dirty="0"/>
              <a:t> </a:t>
            </a:r>
            <a:r>
              <a:rPr lang="en-GB" sz="1800" dirty="0" err="1"/>
              <a:t>pe</a:t>
            </a:r>
            <a:r>
              <a:rPr lang="en-GB" sz="1800" dirty="0"/>
              <a:t> care </a:t>
            </a:r>
            <a:r>
              <a:rPr lang="en-GB" sz="1800" dirty="0" err="1"/>
              <a:t>fiecare</a:t>
            </a:r>
            <a:r>
              <a:rPr lang="en-GB" sz="1800" dirty="0"/>
              <a:t> operator economic l</a:t>
            </a:r>
            <a:r>
              <a:rPr lang="ro-RO" sz="1800" dirty="0"/>
              <a:t>-</a:t>
            </a:r>
            <a:r>
              <a:rPr lang="en-GB" sz="1800" dirty="0"/>
              <a:t>a </a:t>
            </a:r>
            <a:r>
              <a:rPr lang="en-GB" sz="1800" dirty="0" err="1"/>
              <a:t>prevăzut</a:t>
            </a:r>
            <a:r>
              <a:rPr lang="en-GB" sz="1800" dirty="0"/>
              <a:t> </a:t>
            </a:r>
            <a:r>
              <a:rPr lang="en-GB" sz="1800" dirty="0" err="1"/>
              <a:t>în</a:t>
            </a:r>
            <a:r>
              <a:rPr lang="en-GB" sz="1800" dirty="0"/>
              <a:t> </a:t>
            </a:r>
            <a:r>
              <a:rPr lang="en-GB" sz="1800" dirty="0" err="1"/>
              <a:t>propunerea</a:t>
            </a:r>
            <a:r>
              <a:rPr lang="en-GB" sz="1800" dirty="0"/>
              <a:t> </a:t>
            </a:r>
            <a:r>
              <a:rPr lang="en-GB" sz="1800" dirty="0" err="1"/>
              <a:t>financiară</a:t>
            </a:r>
            <a:r>
              <a:rPr lang="ro-RO" sz="1800" dirty="0"/>
              <a:t>;</a:t>
            </a:r>
            <a:endParaRPr lang="x-none" sz="1800" dirty="0"/>
          </a:p>
          <a:p>
            <a:pPr algn="just">
              <a:lnSpc>
                <a:spcPct val="100000"/>
              </a:lnSpc>
              <a:buFont typeface="Wingdings" panose="05000000000000000000" pitchFamily="2" charset="2"/>
              <a:buChar char="Ø"/>
            </a:pPr>
            <a:r>
              <a:rPr lang="it-IT" sz="1800" dirty="0"/>
              <a:t>elementele/condițiile care rămân neschimbate pe durata întregului acord-cadru;</a:t>
            </a:r>
            <a:endParaRPr lang="x-none" sz="1800" dirty="0"/>
          </a:p>
          <a:p>
            <a:pPr algn="just">
              <a:lnSpc>
                <a:spcPct val="100000"/>
              </a:lnSpc>
              <a:buFont typeface="Wingdings" panose="05000000000000000000" pitchFamily="2" charset="2"/>
              <a:buChar char="Ø"/>
            </a:pPr>
            <a:r>
              <a:rPr lang="it-IT" sz="1800" dirty="0"/>
              <a:t>elementele/condițiile care trebuie să facă obiectul reluării competiției pentru atribuirea contractelor subsecvente în cazul utilizării acordului-cadru cu reluarea competiției;</a:t>
            </a:r>
            <a:endParaRPr lang="x-none" sz="1800" dirty="0"/>
          </a:p>
          <a:p>
            <a:pPr algn="just">
              <a:lnSpc>
                <a:spcPct val="100000"/>
              </a:lnSpc>
              <a:buFont typeface="Wingdings" panose="05000000000000000000" pitchFamily="2" charset="2"/>
              <a:buChar char="Ø"/>
            </a:pPr>
            <a:r>
              <a:rPr lang="it-IT" sz="1800" dirty="0"/>
              <a:t>orice alte elemente/condiții pe care entitatea contractantă le consideră necesare.</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51665586"/>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2046"/>
            <a:ext cx="12192000" cy="694481"/>
          </a:xfrm>
        </p:spPr>
        <p:txBody>
          <a:bodyPr>
            <a:normAutofit/>
          </a:bodyPr>
          <a:lstStyle/>
          <a:p>
            <a:pPr>
              <a:lnSpc>
                <a:spcPct val="100000"/>
              </a:lnSpc>
              <a:spcBef>
                <a:spcPts val="0"/>
              </a:spcBef>
            </a:pPr>
            <a:r>
              <a:rPr lang="ro-RO" sz="3600" b="1" dirty="0">
                <a:solidFill>
                  <a:srgbClr val="0070C0"/>
                </a:solidFill>
                <a:latin typeface="Calibri" pitchFamily="34" charset="0"/>
              </a:rPr>
              <a:t>ACTIVITĂȚI SECTORIALE</a:t>
            </a:r>
            <a:endParaRPr lang="ro-RO" sz="3600" b="1" dirty="0">
              <a:solidFill>
                <a:schemeClr val="tx1"/>
              </a:solidFill>
              <a:latin typeface="Calibri" panose="020F0502020204030204"/>
            </a:endParaRPr>
          </a:p>
        </p:txBody>
      </p:sp>
      <p:sp>
        <p:nvSpPr>
          <p:cNvPr id="33" name="TextBox 32"/>
          <p:cNvSpPr txBox="1"/>
          <p:nvPr/>
        </p:nvSpPr>
        <p:spPr>
          <a:xfrm>
            <a:off x="886165" y="1030149"/>
            <a:ext cx="10518434" cy="1169551"/>
          </a:xfrm>
          <a:prstGeom prst="rect">
            <a:avLst/>
          </a:prstGeom>
          <a:noFill/>
        </p:spPr>
        <p:txBody>
          <a:bodyPr wrap="square" rtlCol="0">
            <a:spAutoFit/>
          </a:bodyPr>
          <a:lstStyle/>
          <a:p>
            <a:pPr marL="230400" lvl="0" algn="ctr">
              <a:spcBef>
                <a:spcPts val="1000"/>
              </a:spcBef>
              <a:defRPr/>
            </a:pPr>
            <a:r>
              <a:rPr lang="ro-RO" kern="0" dirty="0">
                <a:solidFill>
                  <a:srgbClr val="002060"/>
                </a:solidFill>
                <a:latin typeface="Calibri" pitchFamily="34" charset="0"/>
              </a:rPr>
              <a:t>În conformitate cu Legea nr.74/2020, </a:t>
            </a:r>
            <a:r>
              <a:rPr lang="ro-RO" b="1" kern="0" dirty="0">
                <a:solidFill>
                  <a:srgbClr val="002060"/>
                </a:solidFill>
                <a:latin typeface="Calibri" pitchFamily="34" charset="0"/>
              </a:rPr>
              <a:t>activități</a:t>
            </a:r>
            <a:r>
              <a:rPr lang="en-GB" b="1" kern="0" dirty="0">
                <a:solidFill>
                  <a:srgbClr val="002060"/>
                </a:solidFill>
                <a:latin typeface="Calibri" pitchFamily="34" charset="0"/>
              </a:rPr>
              <a:t>le</a:t>
            </a:r>
            <a:r>
              <a:rPr lang="ro-RO" b="1" kern="0" dirty="0">
                <a:solidFill>
                  <a:srgbClr val="002060"/>
                </a:solidFill>
                <a:latin typeface="Calibri" pitchFamily="34" charset="0"/>
              </a:rPr>
              <a:t> sectoriale </a:t>
            </a:r>
            <a:r>
              <a:rPr lang="ro-RO" kern="0" dirty="0">
                <a:solidFill>
                  <a:srgbClr val="002060"/>
                </a:solidFill>
                <a:latin typeface="Calibri" pitchFamily="34" charset="0"/>
              </a:rPr>
              <a:t>presupun generarea/producerea, furnizarea, stocarea, transportarea, conducerea centralizată, comercializarea angro și cu amănuntul a următoarelor domenii:</a:t>
            </a:r>
          </a:p>
          <a:p>
            <a:pPr algn="ctr"/>
            <a:endParaRPr lang="en-US" altLang="ko-KR" sz="1600" dirty="0">
              <a:solidFill>
                <a:schemeClr val="tx1">
                  <a:lumMod val="75000"/>
                  <a:lumOff val="25000"/>
                </a:schemeClr>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3805" y="1946553"/>
            <a:ext cx="2584812" cy="2359230"/>
          </a:xfrm>
          <a:prstGeom prst="rect">
            <a:avLst/>
          </a:prstGeom>
        </p:spPr>
      </p:pic>
      <p:pic>
        <p:nvPicPr>
          <p:cNvPr id="10" name="Рисунок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4456" y="2110331"/>
            <a:ext cx="2567400" cy="1767188"/>
          </a:xfrm>
          <a:prstGeom prst="rect">
            <a:avLst/>
          </a:prstGeom>
        </p:spPr>
      </p:pic>
      <p:pic>
        <p:nvPicPr>
          <p:cNvPr id="11" name="Рисунок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56181" y="2233913"/>
            <a:ext cx="1848342" cy="1666755"/>
          </a:xfrm>
          <a:prstGeom prst="rect">
            <a:avLst/>
          </a:prstGeom>
        </p:spPr>
      </p:pic>
      <p:sp>
        <p:nvSpPr>
          <p:cNvPr id="17" name="TextBox 16"/>
          <p:cNvSpPr txBox="1"/>
          <p:nvPr/>
        </p:nvSpPr>
        <p:spPr>
          <a:xfrm>
            <a:off x="1252007" y="3958542"/>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GAZELOR NATURALE</a:t>
            </a:r>
          </a:p>
        </p:txBody>
      </p:sp>
      <p:sp>
        <p:nvSpPr>
          <p:cNvPr id="18" name="TextBox 17"/>
          <p:cNvSpPr txBox="1"/>
          <p:nvPr/>
        </p:nvSpPr>
        <p:spPr>
          <a:xfrm>
            <a:off x="3680689" y="4016415"/>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TERMOENERGETIC </a:t>
            </a:r>
          </a:p>
        </p:txBody>
      </p:sp>
      <p:sp>
        <p:nvSpPr>
          <p:cNvPr id="19" name="TextBox 18"/>
          <p:cNvSpPr txBox="1"/>
          <p:nvPr/>
        </p:nvSpPr>
        <p:spPr>
          <a:xfrm>
            <a:off x="8388142" y="3923993"/>
            <a:ext cx="2614417" cy="584775"/>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SERVICIILOR DE ALIMENTARE CU APĂ ȘI CANALIZARE </a:t>
            </a:r>
          </a:p>
        </p:txBody>
      </p:sp>
      <p:pic>
        <p:nvPicPr>
          <p:cNvPr id="12" name="Рисунок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61181" y="2187616"/>
            <a:ext cx="1625485" cy="1620456"/>
          </a:xfrm>
          <a:prstGeom prst="rect">
            <a:avLst/>
          </a:prstGeom>
        </p:spPr>
      </p:pic>
      <p:sp>
        <p:nvSpPr>
          <p:cNvPr id="21" name="TextBox 20"/>
          <p:cNvSpPr txBox="1"/>
          <p:nvPr/>
        </p:nvSpPr>
        <p:spPr>
          <a:xfrm>
            <a:off x="5850344" y="4014539"/>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ELECTROENERGETIC</a:t>
            </a:r>
          </a:p>
        </p:txBody>
      </p:sp>
      <p:sp>
        <p:nvSpPr>
          <p:cNvPr id="22" name="TextBox 21"/>
          <p:cNvSpPr txBox="1"/>
          <p:nvPr/>
        </p:nvSpPr>
        <p:spPr>
          <a:xfrm>
            <a:off x="1738891" y="5887280"/>
            <a:ext cx="3792538" cy="338554"/>
          </a:xfrm>
          <a:prstGeom prst="rect">
            <a:avLst/>
          </a:prstGeom>
          <a:noFill/>
        </p:spPr>
        <p:txBody>
          <a:bodyPr wrap="square" rtlCol="0">
            <a:spAutoFit/>
          </a:bodyPr>
          <a:lstStyle/>
          <a:p>
            <a:pPr algn="ctr"/>
            <a:r>
              <a:rPr lang="en-US" sz="1600" dirty="0">
                <a:latin typeface="Arial Narrow" panose="020B0606020202030204" pitchFamily="34" charset="0"/>
                <a:ea typeface="Cambria" panose="02040503050406030204" pitchFamily="18" charset="0"/>
              </a:rPr>
              <a:t>TRANSPORTURILOR</a:t>
            </a:r>
            <a:endParaRPr lang="ro-RO" sz="1600" dirty="0">
              <a:latin typeface="Arial Narrow" panose="020B0606020202030204" pitchFamily="34" charset="0"/>
              <a:ea typeface="Cambria" panose="02040503050406030204" pitchFamily="18" charset="0"/>
            </a:endParaRPr>
          </a:p>
        </p:txBody>
      </p:sp>
      <p:pic>
        <p:nvPicPr>
          <p:cNvPr id="23" name="Рисунок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75992" y="4058095"/>
            <a:ext cx="3071017" cy="1944436"/>
          </a:xfrm>
          <a:prstGeom prst="rect">
            <a:avLst/>
          </a:prstGeom>
        </p:spPr>
      </p:pic>
      <p:sp>
        <p:nvSpPr>
          <p:cNvPr id="24" name="TextBox 23"/>
          <p:cNvSpPr txBox="1"/>
          <p:nvPr/>
        </p:nvSpPr>
        <p:spPr>
          <a:xfrm>
            <a:off x="4461761" y="5877724"/>
            <a:ext cx="3792538"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SERVICIILE POȘTAL</a:t>
            </a:r>
          </a:p>
        </p:txBody>
      </p:sp>
      <p:pic>
        <p:nvPicPr>
          <p:cNvPr id="25" name="Рисунок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51657" y="4435223"/>
            <a:ext cx="2025501" cy="1444716"/>
          </a:xfrm>
          <a:prstGeom prst="rect">
            <a:avLst/>
          </a:prstGeom>
        </p:spPr>
      </p:pic>
      <p:sp>
        <p:nvSpPr>
          <p:cNvPr id="26" name="TextBox 25"/>
          <p:cNvSpPr txBox="1"/>
          <p:nvPr/>
        </p:nvSpPr>
        <p:spPr>
          <a:xfrm>
            <a:off x="7842763" y="5798547"/>
            <a:ext cx="2673826" cy="584775"/>
          </a:xfrm>
          <a:prstGeom prst="rect">
            <a:avLst/>
          </a:prstGeom>
          <a:noFill/>
        </p:spPr>
        <p:txBody>
          <a:bodyPr wrap="square" rtlCol="0">
            <a:spAutoFit/>
          </a:bodyPr>
          <a:lstStyle/>
          <a:p>
            <a:pPr algn="ctr"/>
            <a:r>
              <a:rPr lang="en-US" sz="1600" dirty="0">
                <a:latin typeface="Arial Narrow" panose="020B0606020202030204" pitchFamily="34" charset="0"/>
                <a:ea typeface="Cambria" panose="02040503050406030204" pitchFamily="18" charset="0"/>
              </a:rPr>
              <a:t>EXTRAC</a:t>
            </a:r>
            <a:r>
              <a:rPr lang="ro-RO" sz="1600" dirty="0">
                <a:latin typeface="Arial Narrow" panose="020B0606020202030204" pitchFamily="34" charset="0"/>
                <a:ea typeface="Cambria" panose="02040503050406030204" pitchFamily="18" charset="0"/>
              </a:rPr>
              <a:t>ȚIE DE PETROL ȘI CĂRBUNE </a:t>
            </a:r>
          </a:p>
        </p:txBody>
      </p:sp>
      <p:pic>
        <p:nvPicPr>
          <p:cNvPr id="27" name="Рисунок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91763" y="4425356"/>
            <a:ext cx="1510952" cy="1510952"/>
          </a:xfrm>
          <a:prstGeom prst="rect">
            <a:avLst/>
          </a:prstGeom>
        </p:spPr>
      </p:pic>
    </p:spTree>
    <p:extLst>
      <p:ext uri="{BB962C8B-B14F-4D97-AF65-F5344CB8AC3E}">
        <p14:creationId xmlns:p14="http://schemas.microsoft.com/office/powerpoint/2010/main" val="30312053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Acordul-cadru</a:t>
            </a:r>
            <a:endParaRPr lang="ro-RO" sz="3600" dirty="0"/>
          </a:p>
        </p:txBody>
      </p:sp>
      <p:sp>
        <p:nvSpPr>
          <p:cNvPr id="6" name="Объект 5"/>
          <p:cNvSpPr>
            <a:spLocks noGrp="1"/>
          </p:cNvSpPr>
          <p:nvPr>
            <p:ph idx="1"/>
          </p:nvPr>
        </p:nvSpPr>
        <p:spPr>
          <a:xfrm>
            <a:off x="849775" y="2022395"/>
            <a:ext cx="10515600" cy="3001018"/>
          </a:xfrm>
        </p:spPr>
        <p:txBody>
          <a:bodyPr>
            <a:normAutofit/>
          </a:bodyPr>
          <a:lstStyle/>
          <a:p>
            <a:pPr algn="just">
              <a:lnSpc>
                <a:spcPct val="100000"/>
              </a:lnSpc>
            </a:pPr>
            <a:r>
              <a:rPr lang="it-IT" sz="1800" dirty="0"/>
              <a:t>Acordul-cadru se încheie între entitatea contractantă/entitățile contractante și operatorul economic/operatorii economici care a/au fost selectat/selectați conform cerințelor expuse în documentația de atribuire.</a:t>
            </a:r>
            <a:endParaRPr lang="x-none" sz="1800" dirty="0"/>
          </a:p>
          <a:p>
            <a:pPr algn="just">
              <a:lnSpc>
                <a:spcPct val="100000"/>
              </a:lnSpc>
            </a:pPr>
            <a:r>
              <a:rPr lang="it-IT" sz="1800" dirty="0"/>
              <a:t>În documentația de atribuire, entitatea contractantă stabilește, după caz, criteriul de atribuire al contractului subsecvent, precum și criteriile obiective pentru determinarea operatorului economic în situația de selectare directă.</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17994154"/>
      </p:ext>
    </p:extLst>
  </p:cSld>
  <p:clrMapOvr>
    <a:overrideClrMapping bg1="lt1" tx1="dk1" bg2="lt2" tx2="dk2" accent1="accent1" accent2="accent2" accent3="accent3" accent4="accent4" accent5="accent5" accent6="accent6" hlink="hlink" folHlink="folHlink"/>
  </p:clrMapOvr>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Acordul-cadru</a:t>
            </a:r>
            <a:endParaRPr lang="ro-RO" sz="3600" dirty="0"/>
          </a:p>
        </p:txBody>
      </p:sp>
      <p:sp>
        <p:nvSpPr>
          <p:cNvPr id="6" name="Объект 5"/>
          <p:cNvSpPr>
            <a:spLocks noGrp="1"/>
          </p:cNvSpPr>
          <p:nvPr>
            <p:ph idx="1"/>
          </p:nvPr>
        </p:nvSpPr>
        <p:spPr>
          <a:xfrm>
            <a:off x="838200" y="1825625"/>
            <a:ext cx="10515600" cy="3660775"/>
          </a:xfrm>
        </p:spPr>
        <p:txBody>
          <a:bodyPr>
            <a:normAutofit/>
          </a:bodyPr>
          <a:lstStyle/>
          <a:p>
            <a:pPr marL="230400" lvl="0" algn="just">
              <a:lnSpc>
                <a:spcPct val="100000"/>
              </a:lnSpc>
            </a:pPr>
            <a:r>
              <a:rPr lang="it-IT" sz="1900" dirty="0"/>
              <a:t>În cazurile de reluare a competiției, se respectă următoarele reguli procedurale:</a:t>
            </a:r>
            <a:endParaRPr lang="ru-RU" sz="1900" dirty="0"/>
          </a:p>
          <a:p>
            <a:pPr marL="230400" algn="just">
              <a:lnSpc>
                <a:spcPct val="100000"/>
              </a:lnSpc>
              <a:buFont typeface="Wingdings" panose="05000000000000000000" pitchFamily="2" charset="2"/>
              <a:buChar char="Ø"/>
            </a:pPr>
            <a:r>
              <a:rPr lang="it-IT" sz="1900" dirty="0"/>
              <a:t>entitatea contractantă transmite, în scris, concomitent, la toți operatorii economici semnatari al acordului-cadru o invitație de reofertare. Invitația de reofertare trebuie să conțină cel puțin următoarele informații:</a:t>
            </a:r>
            <a:endParaRPr lang="ru-RU" sz="1900" dirty="0"/>
          </a:p>
          <a:p>
            <a:pPr marL="230400" indent="0" algn="just">
              <a:lnSpc>
                <a:spcPct val="100000"/>
              </a:lnSpc>
              <a:buNone/>
            </a:pPr>
            <a:r>
              <a:rPr lang="it-IT" sz="1900" dirty="0"/>
              <a:t>a) cantitățile și elementele specifice care fac obiectul contractului ce urmează a fi atribuit;</a:t>
            </a:r>
            <a:endParaRPr lang="ru-RU" sz="1900" dirty="0"/>
          </a:p>
          <a:p>
            <a:pPr marL="230400" indent="0" algn="just">
              <a:lnSpc>
                <a:spcPct val="100000"/>
              </a:lnSpc>
              <a:buNone/>
            </a:pPr>
            <a:r>
              <a:rPr lang="it-IT" sz="1900" dirty="0"/>
              <a:t>b) elementele/condițiile care fac obiectul reluării competiției, criteriul de atribuire și factorii de evaluare, după caz, care urmează a fi aplicați pentru stabilirea operatorului economic căruia i se atribuie contractul, după cum este prevăzut în documentația de atribuire și în acordul-cadru încheiat</a:t>
            </a:r>
            <a:r>
              <a:rPr lang="x-none" sz="1900" dirty="0"/>
              <a:t>.</a:t>
            </a:r>
            <a:endParaRPr lang="ru-RU" sz="1900" dirty="0"/>
          </a:p>
          <a:p>
            <a:pPr algn="just">
              <a:buNone/>
            </a:pPr>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5896020"/>
      </p:ext>
    </p:extLst>
  </p:cSld>
  <p:clrMapOvr>
    <a:overrideClrMapping bg1="lt1" tx1="dk1" bg2="lt2" tx2="dk2" accent1="accent1" accent2="accent2" accent3="accent3" accent4="accent4" accent5="accent5" accent6="accent6" hlink="hlink" folHlink="folHlink"/>
  </p:clrMapOvr>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Acordul-cadru</a:t>
            </a:r>
            <a:endParaRPr lang="ro-RO" sz="3600" dirty="0"/>
          </a:p>
        </p:txBody>
      </p:sp>
      <p:sp>
        <p:nvSpPr>
          <p:cNvPr id="6" name="Объект 5"/>
          <p:cNvSpPr>
            <a:spLocks noGrp="1"/>
          </p:cNvSpPr>
          <p:nvPr>
            <p:ph idx="1"/>
          </p:nvPr>
        </p:nvSpPr>
        <p:spPr>
          <a:xfrm>
            <a:off x="838200" y="2010820"/>
            <a:ext cx="10515600" cy="3417707"/>
          </a:xfrm>
        </p:spPr>
        <p:txBody>
          <a:bodyPr>
            <a:normAutofit/>
          </a:bodyPr>
          <a:lstStyle/>
          <a:p>
            <a:pPr algn="just">
              <a:lnSpc>
                <a:spcPct val="100000"/>
              </a:lnSpc>
            </a:pPr>
            <a:r>
              <a:rPr lang="it-IT" sz="1800" dirty="0"/>
              <a:t>Elementele care pot face obiectul reofertării se pot referi la preț, la termene de livrare/prestare/execuție, la caracteristici tehnice, la un nivel calitativ și de performanță și/sau la orice altele asemenea, în măsura în care au fost prevăzute în documentația de atribuire și în acordul-cadru</a:t>
            </a:r>
            <a:r>
              <a:rPr lang="x-none" sz="1800" dirty="0"/>
              <a:t>.</a:t>
            </a:r>
          </a:p>
          <a:p>
            <a:pPr lvl="0" algn="just">
              <a:lnSpc>
                <a:spcPct val="100000"/>
              </a:lnSpc>
            </a:pPr>
            <a:r>
              <a:rPr lang="it-IT" sz="1800" dirty="0"/>
              <a:t>În cazul în care operatorul economic sau niciunul dintre operatorii economici cu care entitatea contractantă a încheiat acordul-cadru, cărora entitatea le transmite o invitație de reofertare pentru încheierea unui contract subsecvent, conform termenelor și condițiilor stabilite în acordul-cadru încheiat, nu are/au capacitatea de a răspunde acestei invitații, entitatea contractantă are dreptul să inițieze o nouă procedură de atribuire pentru achiziționarea întregii cantități necesare în cadrul respectivului contract subsecvent.</a:t>
            </a:r>
            <a:endParaRPr lang="ru-RU" sz="1800" dirty="0"/>
          </a:p>
          <a:p>
            <a:pPr algn="just">
              <a:lnSpc>
                <a:spcPct val="100000"/>
              </a:lnSpc>
            </a:pPr>
            <a:r>
              <a:rPr lang="it-IT" sz="1800" dirty="0"/>
              <a:t>Darea de seamă privind atribuirea contractelor subsecvente este transmisă spre publicare în Buletinul </a:t>
            </a:r>
            <a:r>
              <a:rPr lang="it-IT" sz="1800" dirty="0" err="1"/>
              <a:t>achizițiilor</a:t>
            </a:r>
            <a:r>
              <a:rPr lang="it-IT" sz="1800" dirty="0"/>
              <a:t> </a:t>
            </a:r>
            <a:r>
              <a:rPr lang="it-IT" sz="1800" dirty="0" err="1"/>
              <a:t>publice</a:t>
            </a:r>
            <a:r>
              <a:rPr lang="ro-RO" sz="1800" dirty="0"/>
              <a:t>, </a:t>
            </a:r>
            <a:r>
              <a:rPr lang="it-IT" sz="1800" dirty="0" err="1"/>
              <a:t>trimestrial</a:t>
            </a:r>
            <a:r>
              <a:rPr lang="it-IT"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0232532"/>
      </p:ext>
    </p:extLst>
  </p:cSld>
  <p:clrMapOvr>
    <a:overrideClrMapping bg1="lt1" tx1="dk1" bg2="lt2" tx2="dk2" accent1="accent1" accent2="accent2" accent3="accent3" accent4="accent4" accent5="accent5" accent6="accent6" hlink="hlink" folHlink="folHlink"/>
  </p:clrMapOvr>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x-none" sz="3600">
                <a:latin typeface="+mn-lt"/>
              </a:rPr>
              <a:t>Lucru </a:t>
            </a:r>
            <a:r>
              <a:rPr lang="x-none" sz="3600" dirty="0">
                <a:latin typeface="+mn-lt"/>
              </a:rPr>
              <a:t>în grup</a:t>
            </a:r>
            <a:endParaRPr lang="ro-RO" sz="3600" dirty="0">
              <a:latin typeface="+mn-lt"/>
            </a:endParaRPr>
          </a:p>
        </p:txBody>
      </p:sp>
      <p:sp>
        <p:nvSpPr>
          <p:cNvPr id="6" name="Объект 5"/>
          <p:cNvSpPr>
            <a:spLocks noGrp="1"/>
          </p:cNvSpPr>
          <p:nvPr>
            <p:ph idx="1"/>
          </p:nvPr>
        </p:nvSpPr>
        <p:spPr>
          <a:xfrm>
            <a:off x="838200" y="1976096"/>
            <a:ext cx="10515600" cy="2318112"/>
          </a:xfrm>
        </p:spPr>
        <p:txBody>
          <a:bodyPr>
            <a:normAutofit/>
          </a:bodyPr>
          <a:lstStyle/>
          <a:p>
            <a:pPr algn="just"/>
            <a:endParaRPr lang="en-US" dirty="0"/>
          </a:p>
          <a:p>
            <a:pPr algn="just">
              <a:lnSpc>
                <a:spcPct val="100000"/>
              </a:lnSpc>
            </a:pPr>
            <a:r>
              <a:rPr lang="x-none" sz="1800" b="1" dirty="0"/>
              <a:t>Auditoriul</a:t>
            </a:r>
            <a:r>
              <a:rPr lang="en-US" sz="1800" b="1" dirty="0"/>
              <a:t> se</a:t>
            </a:r>
            <a:r>
              <a:rPr lang="x-none" sz="1800" b="1" dirty="0"/>
              <a:t> împarte în trei grupe.</a:t>
            </a:r>
          </a:p>
          <a:p>
            <a:pPr algn="just">
              <a:lnSpc>
                <a:spcPct val="100000"/>
              </a:lnSpc>
              <a:buFont typeface="Wingdings" panose="05000000000000000000" pitchFamily="2" charset="2"/>
              <a:buChar char="Ø"/>
            </a:pPr>
            <a:r>
              <a:rPr lang="x-none" sz="1800" dirty="0"/>
              <a:t>Fiecare grup completează documentația de atribuire privind procedura pentru care s-a completat anunțul de participare.</a:t>
            </a:r>
          </a:p>
          <a:p>
            <a:pPr marL="514350" indent="-514350" algn="just">
              <a:buNone/>
            </a:pPr>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17896397"/>
      </p:ext>
    </p:extLst>
  </p:cSld>
  <p:clrMapOvr>
    <a:overrideClrMapping bg1="lt1" tx1="dk1" bg2="lt2" tx2="dk2" accent1="accent1" accent2="accent2" accent3="accent3" accent4="accent4" accent5="accent5" accent6="accent6" hlink="hlink" folHlink="folHlink"/>
  </p:clrMapOvr>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Atribuirea contractului</a:t>
            </a:r>
            <a:endParaRPr lang="ro-RO" sz="3600" dirty="0"/>
          </a:p>
        </p:txBody>
      </p:sp>
      <p:sp>
        <p:nvSpPr>
          <p:cNvPr id="6" name="Объект 5"/>
          <p:cNvSpPr>
            <a:spLocks noGrp="1"/>
          </p:cNvSpPr>
          <p:nvPr>
            <p:ph idx="1"/>
          </p:nvPr>
        </p:nvSpPr>
        <p:spPr>
          <a:xfrm>
            <a:off x="826625" y="1848774"/>
            <a:ext cx="10515600" cy="3498729"/>
          </a:xfrm>
        </p:spPr>
        <p:txBody>
          <a:bodyPr>
            <a:normAutofit/>
          </a:bodyPr>
          <a:lstStyle/>
          <a:p>
            <a:pPr marL="230400" algn="just">
              <a:lnSpc>
                <a:spcPct val="100000"/>
              </a:lnSpc>
            </a:pPr>
            <a:r>
              <a:rPr lang="en-US" sz="1800" dirty="0" err="1"/>
              <a:t>Examinarea</a:t>
            </a:r>
            <a:r>
              <a:rPr lang="en-US" sz="1800" dirty="0"/>
              <a:t>, </a:t>
            </a:r>
            <a:r>
              <a:rPr lang="en-US" sz="1800" dirty="0" err="1"/>
              <a:t>evaluarea</a:t>
            </a:r>
            <a:r>
              <a:rPr lang="en-US" sz="1800" dirty="0"/>
              <a:t> </a:t>
            </a:r>
            <a:r>
              <a:rPr lang="en-US" sz="1800" dirty="0" err="1"/>
              <a:t>și</a:t>
            </a:r>
            <a:r>
              <a:rPr lang="en-US" sz="1800" dirty="0"/>
              <a:t> </a:t>
            </a:r>
            <a:r>
              <a:rPr lang="en-US" sz="1800" dirty="0" err="1"/>
              <a:t>compararea</a:t>
            </a:r>
            <a:r>
              <a:rPr lang="en-US" sz="1800" dirty="0"/>
              <a:t> </a:t>
            </a:r>
            <a:r>
              <a:rPr lang="en-US" sz="1800" dirty="0" err="1"/>
              <a:t>ofertelor</a:t>
            </a:r>
            <a:r>
              <a:rPr lang="en-US" sz="1800" dirty="0"/>
              <a:t> se </a:t>
            </a:r>
            <a:r>
              <a:rPr lang="en-US" sz="1800" dirty="0" err="1"/>
              <a:t>efectuează</a:t>
            </a:r>
            <a:r>
              <a:rPr lang="en-US" sz="1800" dirty="0"/>
              <a:t> </a:t>
            </a:r>
            <a:r>
              <a:rPr lang="en-US" sz="1800" dirty="0" err="1"/>
              <a:t>fără</a:t>
            </a:r>
            <a:r>
              <a:rPr lang="en-US" sz="1800" dirty="0"/>
              <a:t> </a:t>
            </a:r>
            <a:r>
              <a:rPr lang="en-US" sz="1800" dirty="0" err="1"/>
              <a:t>participarea</a:t>
            </a:r>
            <a:r>
              <a:rPr lang="en-US" sz="1800" dirty="0"/>
              <a:t> </a:t>
            </a:r>
            <a:r>
              <a:rPr lang="en-US" sz="1800" dirty="0" err="1"/>
              <a:t>ofertanților</a:t>
            </a:r>
            <a:r>
              <a:rPr lang="en-US" sz="1800" dirty="0"/>
              <a:t> </a:t>
            </a:r>
            <a:r>
              <a:rPr lang="en-US" sz="1800" dirty="0" err="1"/>
              <a:t>și</a:t>
            </a:r>
            <a:r>
              <a:rPr lang="en-US" sz="1800" dirty="0"/>
              <a:t> a </a:t>
            </a:r>
            <a:r>
              <a:rPr lang="en-US" sz="1800" dirty="0" err="1"/>
              <a:t>altor</a:t>
            </a:r>
            <a:r>
              <a:rPr lang="en-US" sz="1800" dirty="0"/>
              <a:t> </a:t>
            </a:r>
            <a:r>
              <a:rPr lang="en-US" sz="1800" dirty="0" err="1"/>
              <a:t>persoane</a:t>
            </a:r>
            <a:r>
              <a:rPr lang="en-US" sz="1800" dirty="0"/>
              <a:t> </a:t>
            </a:r>
            <a:r>
              <a:rPr lang="en-US" sz="1800" dirty="0" err="1"/>
              <a:t>neautorizate</a:t>
            </a:r>
            <a:r>
              <a:rPr lang="en-US" sz="1800" dirty="0"/>
              <a:t>.</a:t>
            </a:r>
          </a:p>
          <a:p>
            <a:pPr marL="230400" algn="just">
              <a:lnSpc>
                <a:spcPct val="100000"/>
              </a:lnSpc>
            </a:pPr>
            <a:r>
              <a:rPr lang="en-US" sz="1800" dirty="0" err="1"/>
              <a:t>Entitatea</a:t>
            </a:r>
            <a:r>
              <a:rPr lang="en-US" sz="1800" dirty="0"/>
              <a:t> </a:t>
            </a:r>
            <a:r>
              <a:rPr lang="en-US" sz="1800" dirty="0" err="1"/>
              <a:t>contractantă</a:t>
            </a:r>
            <a:r>
              <a:rPr lang="en-US" sz="1800" dirty="0"/>
              <a:t> </a:t>
            </a:r>
            <a:r>
              <a:rPr lang="en-US" sz="1800" dirty="0" err="1"/>
              <a:t>stabilește</a:t>
            </a:r>
            <a:r>
              <a:rPr lang="en-US" sz="1800" dirty="0"/>
              <a:t> </a:t>
            </a:r>
            <a:r>
              <a:rPr lang="en-US" sz="1800" dirty="0" err="1"/>
              <a:t>oferta</a:t>
            </a:r>
            <a:r>
              <a:rPr lang="en-US" sz="1800" dirty="0"/>
              <a:t>/</a:t>
            </a:r>
            <a:r>
              <a:rPr lang="en-US" sz="1800" dirty="0" err="1"/>
              <a:t>ofertele</a:t>
            </a:r>
            <a:r>
              <a:rPr lang="en-US" sz="1800" dirty="0"/>
              <a:t> </a:t>
            </a:r>
            <a:r>
              <a:rPr lang="en-US" sz="1800" dirty="0" err="1"/>
              <a:t>câștigătoare</a:t>
            </a:r>
            <a:r>
              <a:rPr lang="en-US" sz="1800" dirty="0"/>
              <a:t> </a:t>
            </a:r>
            <a:r>
              <a:rPr lang="en-US" sz="1800" dirty="0" err="1"/>
              <a:t>aplicând</a:t>
            </a:r>
            <a:r>
              <a:rPr lang="en-US" sz="1800" dirty="0"/>
              <a:t> </a:t>
            </a:r>
            <a:r>
              <a:rPr lang="en-US" sz="1800" dirty="0" err="1"/>
              <a:t>criteriul</a:t>
            </a:r>
            <a:r>
              <a:rPr lang="en-US" sz="1800" dirty="0"/>
              <a:t> de </a:t>
            </a:r>
            <a:r>
              <a:rPr lang="en-US" sz="1800" dirty="0" err="1"/>
              <a:t>atribuire</a:t>
            </a:r>
            <a:r>
              <a:rPr lang="en-US" sz="1800" dirty="0"/>
              <a:t> </a:t>
            </a:r>
            <a:r>
              <a:rPr lang="en-US" sz="1800" dirty="0" err="1"/>
              <a:t>și</a:t>
            </a:r>
            <a:r>
              <a:rPr lang="en-US" sz="1800" dirty="0"/>
              <a:t> </a:t>
            </a:r>
            <a:r>
              <a:rPr lang="en-US" sz="1800" dirty="0" err="1"/>
              <a:t>factorii</a:t>
            </a:r>
            <a:r>
              <a:rPr lang="en-US" sz="1800" dirty="0"/>
              <a:t> de </a:t>
            </a:r>
            <a:r>
              <a:rPr lang="en-US" sz="1800" dirty="0" err="1"/>
              <a:t>evaluare</a:t>
            </a:r>
            <a:r>
              <a:rPr lang="en-US" sz="1800" dirty="0"/>
              <a:t> </a:t>
            </a:r>
            <a:r>
              <a:rPr lang="en-US" sz="1800" dirty="0" err="1"/>
              <a:t>prevăzuți</a:t>
            </a:r>
            <a:r>
              <a:rPr lang="en-US" sz="1800" dirty="0"/>
              <a:t> </a:t>
            </a:r>
            <a:r>
              <a:rPr lang="en-US" sz="1800" dirty="0" err="1"/>
              <a:t>în</a:t>
            </a:r>
            <a:r>
              <a:rPr lang="en-US" sz="1800" dirty="0"/>
              <a:t> </a:t>
            </a:r>
            <a:r>
              <a:rPr lang="en-US" sz="1800" dirty="0" err="1"/>
              <a:t>documentația</a:t>
            </a:r>
            <a:r>
              <a:rPr lang="en-US" sz="1800" dirty="0"/>
              <a:t> de </a:t>
            </a:r>
            <a:r>
              <a:rPr lang="en-US" sz="1800" dirty="0" err="1"/>
              <a:t>atribuire</a:t>
            </a:r>
            <a:r>
              <a:rPr lang="en-US" sz="1800" dirty="0"/>
              <a:t>.</a:t>
            </a:r>
          </a:p>
          <a:p>
            <a:pPr marL="230400" algn="just">
              <a:lnSpc>
                <a:spcPct val="100000"/>
              </a:lnSpc>
            </a:pPr>
            <a:r>
              <a:rPr lang="en-US" sz="1800" dirty="0" err="1"/>
              <a:t>Entitatea</a:t>
            </a:r>
            <a:r>
              <a:rPr lang="en-US" sz="1800" dirty="0"/>
              <a:t> </a:t>
            </a:r>
            <a:r>
              <a:rPr lang="en-US" sz="1800" dirty="0" err="1"/>
              <a:t>contractantă</a:t>
            </a:r>
            <a:r>
              <a:rPr lang="en-US" sz="1800" dirty="0"/>
              <a:t> nu </a:t>
            </a:r>
            <a:r>
              <a:rPr lang="en-US" sz="1800" dirty="0" err="1"/>
              <a:t>va</a:t>
            </a:r>
            <a:r>
              <a:rPr lang="en-US" sz="1800" dirty="0"/>
              <a:t> </a:t>
            </a:r>
            <a:r>
              <a:rPr lang="en-US" sz="1800" dirty="0" err="1"/>
              <a:t>admite</a:t>
            </a:r>
            <a:r>
              <a:rPr lang="en-US" sz="1800" dirty="0"/>
              <a:t> </a:t>
            </a:r>
            <a:r>
              <a:rPr lang="en-US" sz="1800" dirty="0" err="1"/>
              <a:t>modificări</a:t>
            </a:r>
            <a:r>
              <a:rPr lang="en-US" sz="1800" dirty="0"/>
              <a:t> a </a:t>
            </a:r>
            <a:r>
              <a:rPr lang="en-US" sz="1800" dirty="0" err="1"/>
              <a:t>ofertei</a:t>
            </a:r>
            <a:r>
              <a:rPr lang="en-US" sz="1800" dirty="0"/>
              <a:t>, </a:t>
            </a:r>
            <a:r>
              <a:rPr lang="en-US" sz="1800" dirty="0" err="1"/>
              <a:t>inclusiv</a:t>
            </a:r>
            <a:r>
              <a:rPr lang="en-US" sz="1800" dirty="0"/>
              <a:t> al </a:t>
            </a:r>
            <a:r>
              <a:rPr lang="en-US" sz="1800" dirty="0" err="1"/>
              <a:t>prețului</a:t>
            </a:r>
            <a:r>
              <a:rPr lang="en-US" sz="1800" dirty="0"/>
              <a:t> </a:t>
            </a:r>
            <a:r>
              <a:rPr lang="en-US" sz="1800" dirty="0" err="1"/>
              <a:t>ei</a:t>
            </a:r>
            <a:r>
              <a:rPr lang="en-US" sz="1800" dirty="0"/>
              <a:t>, </a:t>
            </a:r>
            <a:r>
              <a:rPr lang="en-US" sz="1800" dirty="0" err="1"/>
              <a:t>ce</a:t>
            </a:r>
            <a:r>
              <a:rPr lang="en-US" sz="1800" dirty="0"/>
              <a:t> </a:t>
            </a:r>
            <a:r>
              <a:rPr lang="en-US" sz="1800" dirty="0" err="1"/>
              <a:t>ar</a:t>
            </a:r>
            <a:r>
              <a:rPr lang="en-US" sz="1800" dirty="0"/>
              <a:t> face ca </a:t>
            </a:r>
            <a:r>
              <a:rPr lang="en-US" sz="1800" dirty="0" err="1"/>
              <a:t>oferta</a:t>
            </a:r>
            <a:r>
              <a:rPr lang="en-US" sz="1800" dirty="0"/>
              <a:t> </a:t>
            </a:r>
            <a:r>
              <a:rPr lang="en-US" sz="1800" dirty="0" err="1"/>
              <a:t>să</a:t>
            </a:r>
            <a:r>
              <a:rPr lang="en-US" sz="1800" dirty="0"/>
              <a:t> </a:t>
            </a:r>
            <a:r>
              <a:rPr lang="en-US" sz="1800" dirty="0" err="1"/>
              <a:t>corespundă</a:t>
            </a:r>
            <a:r>
              <a:rPr lang="en-US" sz="1800" dirty="0"/>
              <a:t> </a:t>
            </a:r>
            <a:r>
              <a:rPr lang="en-US" sz="1800" dirty="0" err="1"/>
              <a:t>unor</a:t>
            </a:r>
            <a:r>
              <a:rPr lang="en-US" sz="1800" dirty="0"/>
              <a:t> </a:t>
            </a:r>
            <a:r>
              <a:rPr lang="en-US" sz="1800" dirty="0" err="1"/>
              <a:t>cerințe</a:t>
            </a:r>
            <a:r>
              <a:rPr lang="en-US" sz="1800" dirty="0"/>
              <a:t> </a:t>
            </a:r>
            <a:r>
              <a:rPr lang="en-US" sz="1800" dirty="0" err="1"/>
              <a:t>cărora</a:t>
            </a:r>
            <a:r>
              <a:rPr lang="en-US" sz="1800" dirty="0"/>
              <a:t> </a:t>
            </a:r>
            <a:r>
              <a:rPr lang="en-US" sz="1800" dirty="0" err="1"/>
              <a:t>inițial</a:t>
            </a:r>
            <a:r>
              <a:rPr lang="en-US" sz="1800" dirty="0"/>
              <a:t> nu le </a:t>
            </a:r>
            <a:r>
              <a:rPr lang="en-US" sz="1800" dirty="0" err="1"/>
              <a:t>corespundea</a:t>
            </a:r>
            <a:r>
              <a:rPr lang="en-US" sz="1800" dirty="0"/>
              <a:t>.</a:t>
            </a:r>
          </a:p>
          <a:p>
            <a:pPr marL="230400" algn="just">
              <a:lnSpc>
                <a:spcPct val="100000"/>
              </a:lnSpc>
            </a:pPr>
            <a:r>
              <a:rPr lang="en-US" sz="1800" dirty="0" err="1"/>
              <a:t>Până</a:t>
            </a:r>
            <a:r>
              <a:rPr lang="en-US" sz="1800" dirty="0"/>
              <a:t> la </a:t>
            </a:r>
            <a:r>
              <a:rPr lang="en-US" sz="1800" dirty="0" err="1"/>
              <a:t>finalizarea</a:t>
            </a:r>
            <a:r>
              <a:rPr lang="en-US" sz="1800" dirty="0"/>
              <a:t> </a:t>
            </a:r>
            <a:r>
              <a:rPr lang="en-US" sz="1800" dirty="0" err="1"/>
              <a:t>evaluării</a:t>
            </a:r>
            <a:r>
              <a:rPr lang="en-US" sz="1800" dirty="0"/>
              <a:t>, </a:t>
            </a:r>
            <a:r>
              <a:rPr lang="en-US" sz="1800" dirty="0" err="1"/>
              <a:t>entitatea</a:t>
            </a:r>
            <a:r>
              <a:rPr lang="en-US" sz="1800" dirty="0"/>
              <a:t> </a:t>
            </a:r>
            <a:r>
              <a:rPr lang="en-US" sz="1800" dirty="0" err="1"/>
              <a:t>contractantă</a:t>
            </a:r>
            <a:r>
              <a:rPr lang="en-US" sz="1800" dirty="0"/>
              <a:t> nu </a:t>
            </a:r>
            <a:r>
              <a:rPr lang="en-US" sz="1800" dirty="0" err="1"/>
              <a:t>divulgă</a:t>
            </a:r>
            <a:r>
              <a:rPr lang="en-US" sz="1800" dirty="0"/>
              <a:t> </a:t>
            </a:r>
            <a:r>
              <a:rPr lang="en-US" sz="1800" dirty="0" err="1"/>
              <a:t>ofertanților</a:t>
            </a:r>
            <a:r>
              <a:rPr lang="en-US" sz="1800" dirty="0"/>
              <a:t> </a:t>
            </a:r>
            <a:r>
              <a:rPr lang="en-US" sz="1800" dirty="0" err="1"/>
              <a:t>sau</a:t>
            </a:r>
            <a:r>
              <a:rPr lang="en-US" sz="1800" dirty="0"/>
              <a:t> </a:t>
            </a:r>
            <a:r>
              <a:rPr lang="en-US" sz="1800" dirty="0" err="1"/>
              <a:t>altor</a:t>
            </a:r>
            <a:r>
              <a:rPr lang="en-US" sz="1800" dirty="0"/>
              <a:t> </a:t>
            </a:r>
            <a:r>
              <a:rPr lang="en-US" sz="1800" dirty="0" err="1"/>
              <a:t>persoane</a:t>
            </a:r>
            <a:r>
              <a:rPr lang="en-US" sz="1800" dirty="0"/>
              <a:t> </a:t>
            </a:r>
            <a:r>
              <a:rPr lang="en-US" sz="1800" dirty="0" err="1"/>
              <a:t>neimplicate</a:t>
            </a:r>
            <a:r>
              <a:rPr lang="en-US" sz="1800" dirty="0"/>
              <a:t> </a:t>
            </a:r>
            <a:r>
              <a:rPr lang="en-US" sz="1800" dirty="0" err="1"/>
              <a:t>oficial</a:t>
            </a:r>
            <a:r>
              <a:rPr lang="en-US" sz="1800" dirty="0"/>
              <a:t> </a:t>
            </a:r>
            <a:r>
              <a:rPr lang="en-US" sz="1800" dirty="0" err="1"/>
              <a:t>în</a:t>
            </a:r>
            <a:r>
              <a:rPr lang="en-US" sz="1800" dirty="0"/>
              <a:t> </a:t>
            </a:r>
            <a:r>
              <a:rPr lang="en-US" sz="1800" dirty="0" err="1"/>
              <a:t>procedura</a:t>
            </a:r>
            <a:r>
              <a:rPr lang="en-US" sz="1800" dirty="0"/>
              <a:t> de </a:t>
            </a:r>
            <a:r>
              <a:rPr lang="en-US" sz="1800" dirty="0" err="1"/>
              <a:t>atribuire</a:t>
            </a:r>
            <a:r>
              <a:rPr lang="en-US" sz="1800" dirty="0"/>
              <a:t> </a:t>
            </a:r>
            <a:r>
              <a:rPr lang="en-US" sz="1800" dirty="0" err="1"/>
              <a:t>informații</a:t>
            </a:r>
            <a:r>
              <a:rPr lang="en-US" sz="1800" dirty="0"/>
              <a:t> </a:t>
            </a:r>
            <a:r>
              <a:rPr lang="en-US" sz="1800" dirty="0" err="1"/>
              <a:t>privind</a:t>
            </a:r>
            <a:r>
              <a:rPr lang="en-US" sz="1800" dirty="0"/>
              <a:t> </a:t>
            </a:r>
            <a:r>
              <a:rPr lang="en-US" sz="1800" dirty="0" err="1"/>
              <a:t>examinarea</a:t>
            </a:r>
            <a:r>
              <a:rPr lang="en-US" sz="1800" dirty="0"/>
              <a:t>, </a:t>
            </a:r>
            <a:r>
              <a:rPr lang="en-US" sz="1800" dirty="0" err="1"/>
              <a:t>evaluarea</a:t>
            </a:r>
            <a:r>
              <a:rPr lang="en-US" sz="1800" dirty="0"/>
              <a:t> </a:t>
            </a:r>
            <a:r>
              <a:rPr lang="en-US" sz="1800" dirty="0" err="1"/>
              <a:t>și</a:t>
            </a:r>
            <a:r>
              <a:rPr lang="en-US" sz="1800" dirty="0"/>
              <a:t> </a:t>
            </a:r>
            <a:r>
              <a:rPr lang="en-US" sz="1800" dirty="0" err="1"/>
              <a:t>compararea</a:t>
            </a:r>
            <a:r>
              <a:rPr lang="en-US" sz="1800" dirty="0"/>
              <a:t> </a:t>
            </a:r>
            <a:r>
              <a:rPr lang="en-US" sz="1800" dirty="0" err="1"/>
              <a:t>ofertelor</a:t>
            </a:r>
            <a:r>
              <a:rPr lang="en-US" sz="1800" dirty="0"/>
              <a:t>.</a:t>
            </a:r>
          </a:p>
          <a:p>
            <a:pPr marL="230400" algn="just">
              <a:lnSpc>
                <a:spcPct val="100000"/>
              </a:lnSpc>
            </a:pPr>
            <a:r>
              <a:rPr lang="en-US" sz="1800" dirty="0" err="1"/>
              <a:t>Evaluarea</a:t>
            </a:r>
            <a:r>
              <a:rPr lang="en-US" sz="1800" dirty="0"/>
              <a:t> </a:t>
            </a:r>
            <a:r>
              <a:rPr lang="en-US" sz="1800" dirty="0" err="1"/>
              <a:t>ofertelor</a:t>
            </a:r>
            <a:r>
              <a:rPr lang="en-US" sz="1800" dirty="0"/>
              <a:t> se </a:t>
            </a:r>
            <a:r>
              <a:rPr lang="en-US" sz="1800" dirty="0" err="1"/>
              <a:t>finalizează</a:t>
            </a:r>
            <a:r>
              <a:rPr lang="en-US" sz="1800" dirty="0"/>
              <a:t> </a:t>
            </a:r>
            <a:r>
              <a:rPr lang="en-US" sz="1800" dirty="0" err="1"/>
              <a:t>odată</a:t>
            </a:r>
            <a:r>
              <a:rPr lang="en-US" sz="1800" dirty="0"/>
              <a:t> cu </a:t>
            </a:r>
            <a:r>
              <a:rPr lang="en-US" sz="1800" dirty="0" err="1"/>
              <a:t>adoptarea</a:t>
            </a:r>
            <a:r>
              <a:rPr lang="en-US" sz="1800" dirty="0"/>
              <a:t> </a:t>
            </a:r>
            <a:r>
              <a:rPr lang="en-US" sz="1800" dirty="0" err="1"/>
              <a:t>deciziei</a:t>
            </a:r>
            <a:r>
              <a:rPr lang="en-US" sz="1800" dirty="0"/>
              <a:t> de </a:t>
            </a:r>
            <a:r>
              <a:rPr lang="en-US" sz="1800" dirty="0" err="1"/>
              <a:t>atribuire</a:t>
            </a:r>
            <a:r>
              <a:rPr lang="en-US" sz="1800" dirty="0"/>
              <a:t> a</a:t>
            </a:r>
            <a:r>
              <a:rPr lang="ro-RO" sz="1800" dirty="0"/>
              <a:t>l</a:t>
            </a:r>
            <a:r>
              <a:rPr lang="en-US" sz="1800" dirty="0"/>
              <a:t> </a:t>
            </a:r>
            <a:r>
              <a:rPr lang="en-US" sz="1800" dirty="0" err="1"/>
              <a:t>contractului</a:t>
            </a:r>
            <a:r>
              <a:rPr lang="en-US" sz="1800" dirty="0"/>
              <a:t> de </a:t>
            </a:r>
            <a:r>
              <a:rPr lang="en-US" sz="1800" dirty="0" err="1"/>
              <a:t>achiziții</a:t>
            </a:r>
            <a:r>
              <a:rPr lang="ro-RO" sz="1800" dirty="0"/>
              <a:t> sectoriale/</a:t>
            </a:r>
            <a:r>
              <a:rPr lang="en-US" sz="1800" dirty="0" err="1"/>
              <a:t>acordului-cadru</a:t>
            </a:r>
            <a:r>
              <a:rPr lang="en-US" sz="1800" dirty="0"/>
              <a:t> </a:t>
            </a:r>
            <a:r>
              <a:rPr lang="en-US" sz="1800" dirty="0" err="1"/>
              <a:t>sau</a:t>
            </a:r>
            <a:r>
              <a:rPr lang="en-US" sz="1800" dirty="0"/>
              <a:t> de </a:t>
            </a:r>
            <a:r>
              <a:rPr lang="en-US" sz="1800" dirty="0" err="1"/>
              <a:t>anulare</a:t>
            </a:r>
            <a:r>
              <a:rPr lang="en-US" sz="1800" dirty="0"/>
              <a:t> a </a:t>
            </a:r>
            <a:r>
              <a:rPr lang="en-US" sz="1800" dirty="0" err="1"/>
              <a:t>procedurii</a:t>
            </a:r>
            <a:r>
              <a:rPr lang="en-US" sz="1800" dirty="0"/>
              <a:t> de </a:t>
            </a:r>
            <a:r>
              <a:rPr lang="en-US" sz="1800" dirty="0" err="1"/>
              <a:t>atribuire</a:t>
            </a:r>
            <a:r>
              <a:rPr lang="en-US" sz="1800" dirty="0"/>
              <a:t>.</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75584625"/>
      </p:ext>
    </p:extLst>
  </p:cSld>
  <p:clrMapOvr>
    <a:overrideClrMapping bg1="lt1" tx1="dk1" bg2="lt2" tx2="dk2" accent1="accent1" accent2="accent2" accent3="accent3" accent4="accent4" accent5="accent5" accent6="accent6" hlink="hlink" folHlink="folHlink"/>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8815"/>
            <a:ext cx="12192000" cy="1179288"/>
          </a:xfrm>
        </p:spPr>
        <p:txBody>
          <a:bodyPr>
            <a:normAutofit/>
          </a:bodyPr>
          <a:lstStyle/>
          <a:p>
            <a:pPr>
              <a:lnSpc>
                <a:spcPct val="100000"/>
              </a:lnSpc>
              <a:spcBef>
                <a:spcPts val="0"/>
              </a:spcBef>
            </a:pPr>
            <a:r>
              <a:rPr lang="ro-RO" sz="3600" b="1" dirty="0">
                <a:solidFill>
                  <a:srgbClr val="0070C0"/>
                </a:solidFill>
                <a:latin typeface="Calibri" pitchFamily="34" charset="0"/>
              </a:rPr>
              <a:t>ATRIBUIREA CONTRACTULUI</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393539" y="2353621"/>
            <a:ext cx="9194456" cy="2159566"/>
          </a:xfrm>
          <a:prstGeom prst="rect">
            <a:avLst/>
          </a:prstGeom>
          <a:noFill/>
        </p:spPr>
        <p:txBody>
          <a:bodyPr wrap="square" rtlCol="0">
            <a:spAutoFit/>
          </a:bodyPr>
          <a:lstStyle/>
          <a:p>
            <a:pPr marL="230400" algn="just">
              <a:spcBef>
                <a:spcPts val="1000"/>
              </a:spcBef>
            </a:pPr>
            <a:r>
              <a:rPr lang="ro-RO" b="1" dirty="0">
                <a:solidFill>
                  <a:srgbClr val="002060"/>
                </a:solidFill>
              </a:rPr>
              <a:t>Oferta anormal de scăzută</a:t>
            </a:r>
          </a:p>
          <a:p>
            <a:pPr marL="230400" algn="just">
              <a:spcBef>
                <a:spcPts val="1000"/>
              </a:spcBef>
            </a:pPr>
            <a:r>
              <a:rPr lang="ro-RO" dirty="0">
                <a:solidFill>
                  <a:srgbClr val="002060"/>
                </a:solidFill>
              </a:rPr>
              <a:t>Oferta anormal de scăzută poate fi oferta de vânzare a bunurilor, de executare a lucrărilor sau de prestare a serviciilor la un preț semnificativ mai scăzut în comparație cu ofertele altor ofertanți sau în raport cu bunurile, lucrările sau serviciile care urmează a fi furnizate, executate sau prestate în situația în care ofertantul nu reușește să demonstreze accesul său la o tehnologie specială sau la condițiile de piață mai avantajoase care i-ar permite să ofere un asemenea preț scăzut al ofertei.</a:t>
            </a: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7995" y="2135565"/>
            <a:ext cx="2604005" cy="2604005"/>
          </a:xfrm>
          <a:prstGeom prst="rect">
            <a:avLst/>
          </a:prstGeom>
        </p:spPr>
      </p:pic>
    </p:spTree>
    <p:extLst>
      <p:ext uri="{BB962C8B-B14F-4D97-AF65-F5344CB8AC3E}">
        <p14:creationId xmlns:p14="http://schemas.microsoft.com/office/powerpoint/2010/main" val="13755587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5195"/>
            <a:ext cx="12192000" cy="1179288"/>
          </a:xfrm>
        </p:spPr>
        <p:txBody>
          <a:bodyPr>
            <a:normAutofit/>
          </a:bodyPr>
          <a:lstStyle/>
          <a:p>
            <a:pPr>
              <a:lnSpc>
                <a:spcPct val="100000"/>
              </a:lnSpc>
              <a:spcBef>
                <a:spcPts val="0"/>
              </a:spcBef>
            </a:pPr>
            <a:r>
              <a:rPr lang="ro-RO" sz="3600" b="1" dirty="0">
                <a:solidFill>
                  <a:srgbClr val="0070C0"/>
                </a:solidFill>
                <a:latin typeface="Calibri" pitchFamily="34" charset="0"/>
              </a:rPr>
              <a:t>PUBLICITATE ȘI TRANSPARENȚĂ</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307425" y="1825461"/>
            <a:ext cx="8581873" cy="3672800"/>
          </a:xfrm>
          <a:prstGeom prst="rect">
            <a:avLst/>
          </a:prstGeom>
          <a:noFill/>
        </p:spPr>
        <p:txBody>
          <a:bodyPr wrap="square" rtlCol="0">
            <a:spAutoFit/>
          </a:bodyPr>
          <a:lstStyle/>
          <a:p>
            <a:pPr algn="ctr"/>
            <a:r>
              <a:rPr lang="ro-RO" b="1" dirty="0">
                <a:solidFill>
                  <a:srgbClr val="002060"/>
                </a:solidFill>
              </a:rPr>
              <a:t>Informarea și atribuirea contractului de achiziții sectoriale</a:t>
            </a:r>
          </a:p>
          <a:p>
            <a:pPr algn="just"/>
            <a:endParaRPr lang="ro-RO" dirty="0">
              <a:solidFill>
                <a:srgbClr val="002060"/>
              </a:solidFill>
            </a:endParaRPr>
          </a:p>
          <a:p>
            <a:pPr marL="230400" algn="just">
              <a:spcBef>
                <a:spcPts val="1000"/>
              </a:spcBef>
            </a:pPr>
            <a:r>
              <a:rPr lang="ro-RO" dirty="0">
                <a:solidFill>
                  <a:srgbClr val="002060"/>
                </a:solidFill>
              </a:rPr>
              <a:t>Entitatea </a:t>
            </a:r>
            <a:r>
              <a:rPr lang="ro-RO" b="1" dirty="0">
                <a:solidFill>
                  <a:srgbClr val="002060"/>
                </a:solidFill>
              </a:rPr>
              <a:t>contractantă are obligația de a informa operatorii economici implicați </a:t>
            </a:r>
            <a:r>
              <a:rPr lang="ro-RO" dirty="0">
                <a:solidFill>
                  <a:srgbClr val="002060"/>
                </a:solidFill>
              </a:rPr>
              <a:t>în procedura de atribuire </a:t>
            </a:r>
            <a:r>
              <a:rPr lang="ro-RO" b="1" dirty="0">
                <a:solidFill>
                  <a:srgbClr val="002060"/>
                </a:solidFill>
              </a:rPr>
              <a:t>despre deciziile referitoare la rezultatul selecției, la rezultatul procedurii de atribuire al contractului </a:t>
            </a:r>
            <a:r>
              <a:rPr lang="ro-RO" dirty="0">
                <a:solidFill>
                  <a:srgbClr val="002060"/>
                </a:solidFill>
              </a:rPr>
              <a:t>de achiziții sectoriale </a:t>
            </a:r>
            <a:r>
              <a:rPr lang="ro-RO" b="1" dirty="0">
                <a:solidFill>
                  <a:srgbClr val="002060"/>
                </a:solidFill>
              </a:rPr>
              <a:t>sau de încheiere al acordului-cadru</a:t>
            </a:r>
            <a:r>
              <a:rPr lang="ro-RO" dirty="0">
                <a:solidFill>
                  <a:srgbClr val="002060"/>
                </a:solidFill>
              </a:rPr>
              <a:t>, </a:t>
            </a:r>
            <a:r>
              <a:rPr lang="ro-RO" b="1" dirty="0">
                <a:solidFill>
                  <a:srgbClr val="002060"/>
                </a:solidFill>
              </a:rPr>
              <a:t>la admiterea într-un sistem dinamic de achiziții, la rezultatul concursului de soluții ori, </a:t>
            </a:r>
            <a:r>
              <a:rPr lang="ro-RO" dirty="0">
                <a:solidFill>
                  <a:srgbClr val="002060"/>
                </a:solidFill>
              </a:rPr>
              <a:t>după caz</a:t>
            </a:r>
            <a:r>
              <a:rPr lang="ro-RO" b="1" dirty="0">
                <a:solidFill>
                  <a:srgbClr val="002060"/>
                </a:solidFill>
              </a:rPr>
              <a:t>, la anularea procedurii de atribuire </a:t>
            </a:r>
            <a:r>
              <a:rPr lang="ro-RO" dirty="0">
                <a:solidFill>
                  <a:srgbClr val="002060"/>
                </a:solidFill>
              </a:rPr>
              <a:t>și eventuala inițiere ulterioară a unei noi proceduri, în scris și cât mai curând posibil, </a:t>
            </a:r>
            <a:r>
              <a:rPr lang="ro-RO" b="1" dirty="0">
                <a:solidFill>
                  <a:srgbClr val="002060"/>
                </a:solidFill>
              </a:rPr>
              <a:t>dar nu mai târziu de 3 zile lucrătoare</a:t>
            </a:r>
            <a:r>
              <a:rPr lang="ro-RO" dirty="0">
                <a:solidFill>
                  <a:srgbClr val="002060"/>
                </a:solidFill>
              </a:rPr>
              <a:t> de la emiterea acestora.</a:t>
            </a:r>
          </a:p>
          <a:p>
            <a:pPr marL="230400" algn="just">
              <a:spcBef>
                <a:spcPts val="1000"/>
              </a:spcBef>
            </a:pPr>
            <a:r>
              <a:rPr lang="ro-RO" dirty="0">
                <a:solidFill>
                  <a:srgbClr val="002060"/>
                </a:solidFill>
              </a:rPr>
              <a:t>Totodată, entitatea contractantă </a:t>
            </a:r>
            <a:r>
              <a:rPr lang="ro-RO" b="1" dirty="0">
                <a:solidFill>
                  <a:srgbClr val="002060"/>
                </a:solidFill>
              </a:rPr>
              <a:t>are obligația de a informa ofertanții/candidații care au fost respinși sau al căror ofertă sau candidatură nu a fost declarată câștigătoare/acceptată </a:t>
            </a:r>
            <a:r>
              <a:rPr lang="ro-RO" dirty="0">
                <a:solidFill>
                  <a:srgbClr val="002060"/>
                </a:solidFill>
              </a:rPr>
              <a:t>despre motivele care au stat la baza deciziei respective.</a:t>
            </a: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98965" y="2433484"/>
            <a:ext cx="2993035" cy="2661844"/>
          </a:xfrm>
          <a:prstGeom prst="rect">
            <a:avLst/>
          </a:prstGeom>
        </p:spPr>
      </p:pic>
    </p:spTree>
    <p:extLst>
      <p:ext uri="{BB962C8B-B14F-4D97-AF65-F5344CB8AC3E}">
        <p14:creationId xmlns:p14="http://schemas.microsoft.com/office/powerpoint/2010/main" val="26581190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6770"/>
            <a:ext cx="12192000" cy="891250"/>
          </a:xfrm>
        </p:spPr>
        <p:txBody>
          <a:bodyPr>
            <a:normAutofit/>
          </a:bodyPr>
          <a:lstStyle/>
          <a:p>
            <a:pPr>
              <a:lnSpc>
                <a:spcPct val="100000"/>
              </a:lnSpc>
              <a:spcBef>
                <a:spcPts val="0"/>
              </a:spcBef>
            </a:pPr>
            <a:r>
              <a:rPr lang="ro-RO" sz="3600" b="1" dirty="0">
                <a:solidFill>
                  <a:srgbClr val="0070C0"/>
                </a:solidFill>
                <a:latin typeface="Calibri" pitchFamily="34" charset="0"/>
              </a:rPr>
              <a:t>PUBLICITATE ȘI TRANSPARENȚĂ</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50470" y="1057058"/>
            <a:ext cx="9398643" cy="5601533"/>
          </a:xfrm>
          <a:prstGeom prst="rect">
            <a:avLst/>
          </a:prstGeom>
          <a:noFill/>
        </p:spPr>
        <p:txBody>
          <a:bodyPr wrap="square" rtlCol="0">
            <a:spAutoFit/>
          </a:bodyPr>
          <a:lstStyle/>
          <a:p>
            <a:pPr algn="ctr"/>
            <a:r>
              <a:rPr lang="ro-RO" b="1" dirty="0">
                <a:solidFill>
                  <a:srgbClr val="002060"/>
                </a:solidFill>
              </a:rPr>
              <a:t>Termenele pentru încheierea contractelor de achiziții sectoriale</a:t>
            </a:r>
          </a:p>
          <a:p>
            <a:pPr algn="just"/>
            <a:endParaRPr lang="ro-RO" dirty="0">
              <a:solidFill>
                <a:srgbClr val="002060"/>
              </a:solidFill>
            </a:endParaRPr>
          </a:p>
          <a:p>
            <a:pPr algn="just"/>
            <a:r>
              <a:rPr lang="ro-RO" dirty="0">
                <a:solidFill>
                  <a:srgbClr val="002060"/>
                </a:solidFill>
              </a:rPr>
              <a:t>Contractele de achiziții sectoriale/acordurile-cadru care intră sub incidența Legii nr. 74/2020 pot fi încheiate după </a:t>
            </a:r>
            <a:r>
              <a:rPr lang="ro-RO" b="1" dirty="0">
                <a:solidFill>
                  <a:srgbClr val="002060"/>
                </a:solidFill>
              </a:rPr>
              <a:t>11 zile </a:t>
            </a:r>
            <a:r>
              <a:rPr lang="ro-RO" dirty="0">
                <a:solidFill>
                  <a:srgbClr val="002060"/>
                </a:solidFill>
              </a:rPr>
              <a:t>de la data transmiterii comunicării privind rezultatul aplicării procedurii de atribuire. </a:t>
            </a:r>
          </a:p>
          <a:p>
            <a:pPr algn="just"/>
            <a:r>
              <a:rPr lang="ro-RO" dirty="0">
                <a:solidFill>
                  <a:srgbClr val="002060"/>
                </a:solidFill>
              </a:rPr>
              <a:t>Toate celelalte contracte de achiziții sectoriale/acordurile-cadru care cad sub incidența Legii sus-menționate, încheiate înaintea îndeplinirii termenului prevăzut sunt lovite de nulitate. </a:t>
            </a:r>
          </a:p>
          <a:p>
            <a:pPr algn="just"/>
            <a:endParaRPr lang="ro-RO" dirty="0">
              <a:solidFill>
                <a:srgbClr val="002060"/>
              </a:solidFill>
            </a:endParaRPr>
          </a:p>
          <a:p>
            <a:pPr algn="just"/>
            <a:r>
              <a:rPr lang="ro-RO" dirty="0">
                <a:solidFill>
                  <a:srgbClr val="002060"/>
                </a:solidFill>
              </a:rPr>
              <a:t>Totodată, respectarea termenului de 11 zile este facultativă în următoarele cazuri:</a:t>
            </a:r>
          </a:p>
          <a:p>
            <a:pPr algn="just"/>
            <a:endParaRPr lang="ro-RO" dirty="0">
              <a:solidFill>
                <a:srgbClr val="002060"/>
              </a:solidFill>
            </a:endParaRPr>
          </a:p>
          <a:p>
            <a:pPr algn="just"/>
            <a:r>
              <a:rPr lang="ro-RO" dirty="0">
                <a:solidFill>
                  <a:srgbClr val="002060"/>
                </a:solidFill>
              </a:rPr>
              <a:t>a) atunci când contractul de achiziții este atribuit în urma desfășurării procedurii de negociere fără publicare prealabilă a unui anunț de participare;</a:t>
            </a:r>
          </a:p>
          <a:p>
            <a:pPr algn="just"/>
            <a:endParaRPr lang="ro-RO" dirty="0">
              <a:solidFill>
                <a:srgbClr val="002060"/>
              </a:solidFill>
            </a:endParaRPr>
          </a:p>
          <a:p>
            <a:pPr algn="just"/>
            <a:r>
              <a:rPr lang="ro-RO" dirty="0">
                <a:solidFill>
                  <a:srgbClr val="002060"/>
                </a:solidFill>
              </a:rPr>
              <a:t>b) atunci când contractul de achiziții/acordul-cadru respectiv urmează să fie încheiat cu un operator economic care a fost singurul ofertant la procedura de atribuire și nu există alți operatori economici implicați în respectiva procedură de atribuire;</a:t>
            </a:r>
          </a:p>
          <a:p>
            <a:pPr algn="just"/>
            <a:endParaRPr lang="ro-RO" dirty="0">
              <a:solidFill>
                <a:srgbClr val="002060"/>
              </a:solidFill>
            </a:endParaRPr>
          </a:p>
          <a:p>
            <a:pPr algn="just"/>
            <a:r>
              <a:rPr lang="ro-RO" dirty="0">
                <a:solidFill>
                  <a:srgbClr val="002060"/>
                </a:solidFill>
              </a:rPr>
              <a:t>c) atunci când este atribuit un contract subsecvent unui acord-cadru sau un contract ca urmare a utilizării unui sistem dinamic de achiziții.</a:t>
            </a:r>
          </a:p>
          <a:p>
            <a:pPr marL="285750" indent="-285750" algn="just">
              <a:buFontTx/>
              <a:buChar char="-"/>
            </a:pPr>
            <a:endParaRPr lang="ro-RO" sz="1600" dirty="0">
              <a:solidFill>
                <a:srgbClr val="002060"/>
              </a:solidFill>
            </a:endParaRPr>
          </a:p>
        </p:txBody>
      </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3366" y="2176610"/>
            <a:ext cx="2758633" cy="2493552"/>
          </a:xfrm>
          <a:prstGeom prst="rect">
            <a:avLst/>
          </a:prstGeom>
        </p:spPr>
      </p:pic>
    </p:spTree>
    <p:extLst>
      <p:ext uri="{BB962C8B-B14F-4D97-AF65-F5344CB8AC3E}">
        <p14:creationId xmlns:p14="http://schemas.microsoft.com/office/powerpoint/2010/main" val="29552878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o-RO" sz="3600" b="1" dirty="0">
                <a:solidFill>
                  <a:srgbClr val="0070C0"/>
                </a:solidFill>
                <a:latin typeface="Calibri" pitchFamily="34" charset="0"/>
              </a:rPr>
              <a:t>CONTRACTUL DE ACHIZIȚII SECTORIALE</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253540" y="2214942"/>
            <a:ext cx="9497961" cy="2800767"/>
          </a:xfrm>
          <a:prstGeom prst="rect">
            <a:avLst/>
          </a:prstGeom>
          <a:noFill/>
        </p:spPr>
        <p:txBody>
          <a:bodyPr wrap="square" rtlCol="0">
            <a:spAutoFit/>
          </a:bodyPr>
          <a:lstStyle/>
          <a:p>
            <a:pPr marL="230400" algn="just">
              <a:spcBef>
                <a:spcPts val="1000"/>
              </a:spcBef>
            </a:pPr>
            <a:r>
              <a:rPr lang="ro-RO" b="1" dirty="0">
                <a:solidFill>
                  <a:srgbClr val="002060"/>
                </a:solidFill>
              </a:rPr>
              <a:t>Condițiile speciale de executare al unui contract de achiziții sectoriale </a:t>
            </a:r>
            <a:r>
              <a:rPr lang="ro-RO" dirty="0">
                <a:solidFill>
                  <a:srgbClr val="002060"/>
                </a:solidFill>
              </a:rPr>
              <a:t>trebuie să fie prevăzute în anunțul/invitația de participare sau în caietul de sarcini. Ele pot avea ca obiectiv, în special, încurajarea formării profesionale la locul de muncă, încadrarea în muncă a șomerilor, a tinerilor și a persoanelor cu dificultăți de integrare, reducerea nivelului șomajului, formarea profesională a șomerilor și a tinerilor, protecția mediului, îmbunătățirea condițiilor de muncă și securitatea muncii, dezvoltarea mediului rural și formarea profesională a agricultorilor, protejarea și susținerea întreprinderilor mici și mijlocii, inclusiv pe perioada de executare al contractului și în condiții de subcontractare.</a:t>
            </a:r>
          </a:p>
          <a:p>
            <a:pPr algn="just"/>
            <a:endParaRPr lang="ro-RO" sz="1600" dirty="0">
              <a:solidFill>
                <a:srgbClr val="002060"/>
              </a:solidFill>
            </a:endParaRPr>
          </a:p>
          <a:p>
            <a:pPr algn="just"/>
            <a:endParaRPr lang="ro-RO" sz="1600" dirty="0">
              <a:solidFill>
                <a:srgbClr val="002060"/>
              </a:solidFill>
            </a:endParaRPr>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5130" y="2311689"/>
            <a:ext cx="3096681" cy="2751956"/>
          </a:xfrm>
          <a:prstGeom prst="rect">
            <a:avLst/>
          </a:prstGeom>
        </p:spPr>
      </p:pic>
    </p:spTree>
    <p:extLst>
      <p:ext uri="{BB962C8B-B14F-4D97-AF65-F5344CB8AC3E}">
        <p14:creationId xmlns:p14="http://schemas.microsoft.com/office/powerpoint/2010/main" val="384089995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59757"/>
          </a:xfrm>
        </p:spPr>
        <p:txBody>
          <a:bodyPr>
            <a:normAutofit/>
          </a:bodyPr>
          <a:lstStyle/>
          <a:p>
            <a:pPr>
              <a:lnSpc>
                <a:spcPct val="100000"/>
              </a:lnSpc>
              <a:spcBef>
                <a:spcPts val="0"/>
              </a:spcBef>
            </a:pPr>
            <a:r>
              <a:rPr lang="ro-RO" sz="3200" b="1" dirty="0">
                <a:solidFill>
                  <a:srgbClr val="0070C0"/>
                </a:solidFill>
                <a:latin typeface="Calibri" pitchFamily="34" charset="0"/>
              </a:rPr>
              <a:t>CONTRACTUL DE ACHIZIȚII SECTORIALE</a:t>
            </a:r>
            <a:endParaRPr lang="ro-RO" sz="32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graphicFrame>
        <p:nvGraphicFramePr>
          <p:cNvPr id="4" name="Схема 3"/>
          <p:cNvGraphicFramePr/>
          <p:nvPr/>
        </p:nvGraphicFramePr>
        <p:xfrm>
          <a:off x="0" y="810228"/>
          <a:ext cx="12191999" cy="574732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131083961"/>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4642"/>
            <a:ext cx="12192000" cy="924645"/>
          </a:xfrm>
        </p:spPr>
        <p:txBody>
          <a:bodyPr>
            <a:normAutofit/>
          </a:bodyPr>
          <a:lstStyle/>
          <a:p>
            <a:pPr>
              <a:lnSpc>
                <a:spcPct val="100000"/>
              </a:lnSpc>
              <a:spcBef>
                <a:spcPts val="0"/>
              </a:spcBef>
            </a:pPr>
            <a:r>
              <a:rPr lang="ro-RO" sz="3600" b="1" dirty="0">
                <a:solidFill>
                  <a:srgbClr val="0070C0"/>
                </a:solidFill>
                <a:latin typeface="Calibri" pitchFamily="34" charset="0"/>
              </a:rPr>
              <a:t>ACTIVITĂȚI SECTORIALE</a:t>
            </a:r>
            <a:endParaRPr lang="ro-RO" sz="3600" b="1" dirty="0">
              <a:solidFill>
                <a:schemeClr val="tx1"/>
              </a:solidFill>
              <a:latin typeface="Calibri" panose="020F0502020204030204"/>
            </a:endParaRPr>
          </a:p>
        </p:txBody>
      </p:sp>
      <p:sp>
        <p:nvSpPr>
          <p:cNvPr id="33" name="TextBox 32"/>
          <p:cNvSpPr txBox="1"/>
          <p:nvPr/>
        </p:nvSpPr>
        <p:spPr>
          <a:xfrm>
            <a:off x="5428527" y="2639027"/>
            <a:ext cx="6439788" cy="1733808"/>
          </a:xfrm>
          <a:prstGeom prst="rect">
            <a:avLst/>
          </a:prstGeom>
          <a:noFill/>
        </p:spPr>
        <p:txBody>
          <a:bodyPr wrap="square" rtlCol="0">
            <a:spAutoFit/>
          </a:bodyPr>
          <a:lstStyle/>
          <a:p>
            <a:pPr marL="230400" lvl="0" algn="just">
              <a:spcBef>
                <a:spcPts val="1000"/>
              </a:spcBef>
              <a:defRPr/>
            </a:pPr>
            <a:r>
              <a:rPr lang="ro-RO" kern="0" dirty="0">
                <a:solidFill>
                  <a:srgbClr val="002060"/>
                </a:solidFill>
              </a:rPr>
              <a:t>Legea nr. 74/2020 poate fi aplicată pentru activitățile licențiate al sectorului termoenergetic și a gazelor naturale dacă:</a:t>
            </a:r>
          </a:p>
          <a:p>
            <a:pPr marL="230400" lvl="0" indent="-285750" algn="just">
              <a:spcBef>
                <a:spcPts val="1000"/>
              </a:spcBef>
              <a:buFontTx/>
              <a:buChar char="-"/>
              <a:defRPr/>
            </a:pPr>
            <a:r>
              <a:rPr lang="ro-RO" altLang="ko-KR" b="1" kern="0" dirty="0">
                <a:solidFill>
                  <a:srgbClr val="002060"/>
                </a:solidFill>
                <a:cs typeface="Arial" pitchFamily="34" charset="0"/>
              </a:rPr>
              <a:t>Se produce, se distribuie și se furnizează energie termică;</a:t>
            </a:r>
          </a:p>
          <a:p>
            <a:pPr marL="230400" lvl="0" indent="-285750" algn="just">
              <a:spcBef>
                <a:spcPts val="1000"/>
              </a:spcBef>
              <a:buFontTx/>
              <a:buChar char="-"/>
              <a:defRPr/>
            </a:pPr>
            <a:r>
              <a:rPr lang="ro-RO" altLang="ko-KR" b="1" dirty="0">
                <a:solidFill>
                  <a:srgbClr val="002060"/>
                </a:solidFill>
                <a:cs typeface="Arial" pitchFamily="34" charset="0"/>
              </a:rPr>
              <a:t>Se produce, transportă, distribuie, stochează și se furnizează gazele naturale.</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16" name="Рисунок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7901" y="1669692"/>
            <a:ext cx="2584812" cy="2789017"/>
          </a:xfrm>
          <a:prstGeom prst="rect">
            <a:avLst/>
          </a:prstGeom>
        </p:spPr>
      </p:pic>
      <p:pic>
        <p:nvPicPr>
          <p:cNvPr id="20" name="Рисунок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3828" y="1821896"/>
            <a:ext cx="2567400" cy="2114604"/>
          </a:xfrm>
          <a:prstGeom prst="rect">
            <a:avLst/>
          </a:prstGeom>
        </p:spPr>
      </p:pic>
      <p:sp>
        <p:nvSpPr>
          <p:cNvPr id="22" name="TextBox 21"/>
          <p:cNvSpPr txBox="1"/>
          <p:nvPr/>
        </p:nvSpPr>
        <p:spPr>
          <a:xfrm>
            <a:off x="401379" y="3936500"/>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GAZELOR NATURALE</a:t>
            </a:r>
          </a:p>
        </p:txBody>
      </p:sp>
      <p:sp>
        <p:nvSpPr>
          <p:cNvPr id="23" name="TextBox 22"/>
          <p:cNvSpPr txBox="1"/>
          <p:nvPr/>
        </p:nvSpPr>
        <p:spPr>
          <a:xfrm>
            <a:off x="2830061" y="3936500"/>
            <a:ext cx="2614417" cy="338554"/>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TERMOENERGETIC </a:t>
            </a:r>
          </a:p>
        </p:txBody>
      </p:sp>
    </p:spTree>
    <p:extLst>
      <p:ext uri="{BB962C8B-B14F-4D97-AF65-F5344CB8AC3E}">
        <p14:creationId xmlns:p14="http://schemas.microsoft.com/office/powerpoint/2010/main" val="2734772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9918"/>
            <a:ext cx="12192000" cy="959369"/>
          </a:xfrm>
        </p:spPr>
        <p:txBody>
          <a:bodyPr>
            <a:normAutofit/>
          </a:bodyPr>
          <a:lstStyle/>
          <a:p>
            <a:pPr>
              <a:lnSpc>
                <a:spcPct val="100000"/>
              </a:lnSpc>
              <a:spcBef>
                <a:spcPts val="0"/>
              </a:spcBef>
            </a:pPr>
            <a:r>
              <a:rPr lang="ro-RO" sz="3600" b="1" dirty="0">
                <a:solidFill>
                  <a:srgbClr val="0070C0"/>
                </a:solidFill>
                <a:latin typeface="Calibri" pitchFamily="34" charset="0"/>
              </a:rPr>
              <a:t>CONTRACTUL DE ACHIZIȚII SECTORIALE</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232800" y="1777426"/>
            <a:ext cx="9497961" cy="3929281"/>
          </a:xfrm>
          <a:prstGeom prst="rect">
            <a:avLst/>
          </a:prstGeom>
          <a:noFill/>
        </p:spPr>
        <p:txBody>
          <a:bodyPr wrap="square" rtlCol="0">
            <a:spAutoFit/>
          </a:bodyPr>
          <a:lstStyle/>
          <a:p>
            <a:pPr marL="230400" algn="just">
              <a:spcBef>
                <a:spcPts val="1000"/>
              </a:spcBef>
            </a:pPr>
            <a:r>
              <a:rPr lang="ro-RO" b="1" dirty="0">
                <a:solidFill>
                  <a:srgbClr val="002060"/>
                </a:solidFill>
              </a:rPr>
              <a:t>Cazuri specifice de încetare al contractului de achiziții sectoriale </a:t>
            </a:r>
          </a:p>
          <a:p>
            <a:pPr marL="230400" algn="just">
              <a:spcBef>
                <a:spcPts val="1000"/>
              </a:spcBef>
            </a:pPr>
            <a:r>
              <a:rPr lang="en-GB" dirty="0">
                <a:solidFill>
                  <a:srgbClr val="002060"/>
                </a:solidFill>
              </a:rPr>
              <a:t>E</a:t>
            </a:r>
            <a:r>
              <a:rPr lang="ro-RO" dirty="0">
                <a:solidFill>
                  <a:srgbClr val="002060"/>
                </a:solidFill>
              </a:rPr>
              <a:t>ntitatea contractantă are dreptul de a </a:t>
            </a:r>
            <a:r>
              <a:rPr lang="ro-RO" dirty="0" err="1">
                <a:solidFill>
                  <a:srgbClr val="002060"/>
                </a:solidFill>
              </a:rPr>
              <a:t>rezoluționa</a:t>
            </a:r>
            <a:r>
              <a:rPr lang="ro-RO" dirty="0">
                <a:solidFill>
                  <a:srgbClr val="002060"/>
                </a:solidFill>
              </a:rPr>
              <a:t> unilateral un contract de achiziții sectoriale în perioada de valabilitate al acestuia în una dintre următoarele situații:</a:t>
            </a:r>
          </a:p>
          <a:p>
            <a:pPr marL="230400" indent="-342900" algn="just">
              <a:spcBef>
                <a:spcPts val="1000"/>
              </a:spcBef>
              <a:buAutoNum type="alphaLcParenR"/>
            </a:pPr>
            <a:r>
              <a:rPr lang="ro-RO" dirty="0">
                <a:solidFill>
                  <a:srgbClr val="002060"/>
                </a:solidFill>
              </a:rPr>
              <a:t>contractantul se află, la momentul atribuirii lui, în una dintre situațiile care ar fi determinat excluderea sa din procedura de atribuire potrivit art. 67 și art. 68</a:t>
            </a:r>
            <a:r>
              <a:rPr lang="en-GB" dirty="0">
                <a:solidFill>
                  <a:srgbClr val="002060"/>
                </a:solidFill>
              </a:rPr>
              <a:t> al </a:t>
            </a:r>
            <a:r>
              <a:rPr lang="en-GB" dirty="0" err="1">
                <a:solidFill>
                  <a:srgbClr val="002060"/>
                </a:solidFill>
              </a:rPr>
              <a:t>Legii</a:t>
            </a:r>
            <a:r>
              <a:rPr lang="en-GB" dirty="0">
                <a:solidFill>
                  <a:srgbClr val="002060"/>
                </a:solidFill>
              </a:rPr>
              <a:t> nr.</a:t>
            </a:r>
            <a:r>
              <a:rPr lang="ro-RO" dirty="0">
                <a:solidFill>
                  <a:srgbClr val="002060"/>
                </a:solidFill>
              </a:rPr>
              <a:t> </a:t>
            </a:r>
            <a:r>
              <a:rPr lang="en-GB" dirty="0">
                <a:solidFill>
                  <a:srgbClr val="002060"/>
                </a:solidFill>
              </a:rPr>
              <a:t>74/2020</a:t>
            </a:r>
            <a:r>
              <a:rPr lang="ro-RO" dirty="0">
                <a:solidFill>
                  <a:srgbClr val="002060"/>
                </a:solidFill>
              </a:rPr>
              <a:t>;</a:t>
            </a:r>
          </a:p>
          <a:p>
            <a:pPr marL="230400" indent="-342900" algn="just">
              <a:spcBef>
                <a:spcPts val="1000"/>
              </a:spcBef>
              <a:buAutoNum type="alphaLcParenR"/>
            </a:pPr>
            <a:r>
              <a:rPr lang="ro-RO" dirty="0">
                <a:solidFill>
                  <a:srgbClr val="002060"/>
                </a:solidFill>
              </a:rPr>
              <a:t>contractul nu ar fi trebuit să fie atribuit contractantului respectiv, având în vedere o încălcare gravă al obligațiilor ce rezultă din prezenta lege și/sau tratatele internaționale la care Republica Moldova este parte, care a fost constatată printr-o decizie definitivă a unei instanțe judecătorești naționale sau, după caz, internaționale.</a:t>
            </a:r>
          </a:p>
          <a:p>
            <a:pPr marL="230400" algn="just">
              <a:spcBef>
                <a:spcPts val="1000"/>
              </a:spcBef>
            </a:pPr>
            <a:r>
              <a:rPr lang="ro-RO" dirty="0">
                <a:solidFill>
                  <a:srgbClr val="002060"/>
                </a:solidFill>
              </a:rPr>
              <a:t>Entitatea contractantă introduce dreptul de </a:t>
            </a:r>
            <a:r>
              <a:rPr lang="ro-RO" dirty="0" err="1">
                <a:solidFill>
                  <a:srgbClr val="002060"/>
                </a:solidFill>
              </a:rPr>
              <a:t>rezoluționare</a:t>
            </a:r>
            <a:r>
              <a:rPr lang="ro-RO" dirty="0">
                <a:solidFill>
                  <a:srgbClr val="002060"/>
                </a:solidFill>
              </a:rPr>
              <a:t> unilaterală, prevăzut la </a:t>
            </a:r>
            <a:r>
              <a:rPr lang="en-GB" dirty="0">
                <a:solidFill>
                  <a:srgbClr val="002060"/>
                </a:solidFill>
              </a:rPr>
              <a:t>art.</a:t>
            </a:r>
            <a:r>
              <a:rPr lang="ro-RO" dirty="0">
                <a:solidFill>
                  <a:srgbClr val="002060"/>
                </a:solidFill>
              </a:rPr>
              <a:t> </a:t>
            </a:r>
            <a:r>
              <a:rPr lang="en-GB" dirty="0">
                <a:solidFill>
                  <a:srgbClr val="002060"/>
                </a:solidFill>
              </a:rPr>
              <a:t>83 </a:t>
            </a:r>
            <a:r>
              <a:rPr lang="ro-RO" dirty="0">
                <a:solidFill>
                  <a:srgbClr val="002060"/>
                </a:solidFill>
              </a:rPr>
              <a:t>alin. (1) al Legii nr. 74/2020, în condițiile contractuale cuprinse în documentația de atribuire.</a:t>
            </a:r>
          </a:p>
          <a:p>
            <a:pPr algn="just"/>
            <a:endParaRPr lang="ro-RO" dirty="0">
              <a:solidFill>
                <a:srgbClr val="002060"/>
              </a:solidFill>
            </a:endParaRP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5130" y="2311689"/>
            <a:ext cx="3096681" cy="2751956"/>
          </a:xfrm>
          <a:prstGeom prst="rect">
            <a:avLst/>
          </a:prstGeom>
        </p:spPr>
      </p:pic>
    </p:spTree>
    <p:extLst>
      <p:ext uri="{BB962C8B-B14F-4D97-AF65-F5344CB8AC3E}">
        <p14:creationId xmlns:p14="http://schemas.microsoft.com/office/powerpoint/2010/main" val="55059686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7792"/>
            <a:ext cx="12192000" cy="901496"/>
          </a:xfrm>
        </p:spPr>
        <p:txBody>
          <a:bodyPr>
            <a:normAutofit/>
          </a:bodyPr>
          <a:lstStyle/>
          <a:p>
            <a:pPr>
              <a:lnSpc>
                <a:spcPct val="100000"/>
              </a:lnSpc>
              <a:spcBef>
                <a:spcPts val="0"/>
              </a:spcBef>
            </a:pPr>
            <a:r>
              <a:rPr lang="ro-RO" sz="3600" b="1" dirty="0">
                <a:solidFill>
                  <a:srgbClr val="0070C0"/>
                </a:solidFill>
                <a:latin typeface="Calibri" pitchFamily="34" charset="0"/>
              </a:rPr>
              <a:t>CONTRACTUL DE ACHIZIȚII SECTORIALE</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265470" y="2011905"/>
            <a:ext cx="9295219" cy="3118803"/>
          </a:xfrm>
          <a:prstGeom prst="rect">
            <a:avLst/>
          </a:prstGeom>
          <a:noFill/>
        </p:spPr>
        <p:txBody>
          <a:bodyPr wrap="square" rtlCol="0">
            <a:spAutoFit/>
          </a:bodyPr>
          <a:lstStyle/>
          <a:p>
            <a:pPr marL="230400" algn="just">
              <a:spcBef>
                <a:spcPts val="1000"/>
              </a:spcBef>
            </a:pPr>
            <a:r>
              <a:rPr lang="ro-RO" b="1" dirty="0">
                <a:solidFill>
                  <a:srgbClr val="002060"/>
                </a:solidFill>
              </a:rPr>
              <a:t>Darea de seamă </a:t>
            </a:r>
            <a:r>
              <a:rPr lang="pt-BR" b="1" dirty="0">
                <a:solidFill>
                  <a:srgbClr val="002060"/>
                </a:solidFill>
              </a:rPr>
              <a:t>privind procedura de achiziție sectorială</a:t>
            </a:r>
            <a:endParaRPr lang="ro-RO" b="1" dirty="0">
              <a:solidFill>
                <a:srgbClr val="002060"/>
              </a:solidFill>
            </a:endParaRPr>
          </a:p>
          <a:p>
            <a:pPr marL="230400" algn="just">
              <a:spcBef>
                <a:spcPts val="1000"/>
              </a:spcBef>
            </a:pPr>
            <a:r>
              <a:rPr lang="ro-RO" dirty="0">
                <a:solidFill>
                  <a:srgbClr val="002060"/>
                </a:solidFill>
              </a:rPr>
              <a:t>Darea de seamă privind procedura de achiziție sectorială, precum și darea de seamă privind anularea procedurii de achiziție sectorială sunt întocmite de către entitatea contractantă și sunt expediate Agenției Achiziții Publice nu mai târziu de data încheierii contractului sau de data emiterii deciziei de anulare a procedurii de achiziție.</a:t>
            </a:r>
          </a:p>
          <a:p>
            <a:pPr marL="230400" algn="just">
              <a:spcBef>
                <a:spcPts val="1000"/>
              </a:spcBef>
            </a:pPr>
            <a:r>
              <a:rPr lang="ro-RO" dirty="0">
                <a:solidFill>
                  <a:srgbClr val="002060"/>
                </a:solidFill>
              </a:rPr>
              <a:t>Darea de seamă privind procedura de achiziție sectorială este un document public. Accesul persoanelor la aceste informații poate fi limitat, conform prevederilor Codului civil sau al Legii nr. 245/2008 cu privire la secretul de stat, numai în măsura în care aceste informații includ, în special, secrete tehnice sau comerciale ori conțin aspecte confidențiale ale ofertelor.</a:t>
            </a:r>
          </a:p>
          <a:p>
            <a:pPr algn="just"/>
            <a:endParaRPr lang="ro-RO" dirty="0">
              <a:solidFill>
                <a:srgbClr val="002060"/>
              </a:solidFill>
            </a:endParaRP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70382" y="2205588"/>
            <a:ext cx="3096681" cy="2751956"/>
          </a:xfrm>
          <a:prstGeom prst="rect">
            <a:avLst/>
          </a:prstGeom>
        </p:spPr>
      </p:pic>
    </p:spTree>
    <p:extLst>
      <p:ext uri="{BB962C8B-B14F-4D97-AF65-F5344CB8AC3E}">
        <p14:creationId xmlns:p14="http://schemas.microsoft.com/office/powerpoint/2010/main" val="250709065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o-RO" sz="3600" b="1" dirty="0">
                <a:solidFill>
                  <a:srgbClr val="0070C0"/>
                </a:solidFill>
                <a:latin typeface="Calibri" pitchFamily="34" charset="0"/>
              </a:rPr>
              <a:t>Monitorizarea</a:t>
            </a:r>
            <a:endParaRPr lang="ro-RO" sz="3600" dirty="0"/>
          </a:p>
        </p:txBody>
      </p:sp>
      <p:sp>
        <p:nvSpPr>
          <p:cNvPr id="6" name="Объект 5"/>
          <p:cNvSpPr>
            <a:spLocks noGrp="1"/>
          </p:cNvSpPr>
          <p:nvPr>
            <p:ph idx="1"/>
          </p:nvPr>
        </p:nvSpPr>
        <p:spPr>
          <a:xfrm>
            <a:off x="826625" y="2114992"/>
            <a:ext cx="10562863" cy="2526456"/>
          </a:xfrm>
        </p:spPr>
        <p:txBody>
          <a:bodyPr>
            <a:normAutofit/>
          </a:bodyPr>
          <a:lstStyle/>
          <a:p>
            <a:pPr marL="230400" lvl="0" algn="just">
              <a:lnSpc>
                <a:spcPct val="100000"/>
              </a:lnSpc>
            </a:pPr>
            <a:r>
              <a:rPr lang="en-US" sz="1800" dirty="0" err="1"/>
              <a:t>Grupul</a:t>
            </a:r>
            <a:r>
              <a:rPr lang="en-US" sz="1800" dirty="0"/>
              <a:t> de </a:t>
            </a:r>
            <a:r>
              <a:rPr lang="en-US" sz="1800" dirty="0" err="1"/>
              <a:t>lucru</a:t>
            </a:r>
            <a:r>
              <a:rPr lang="en-US" sz="1800" dirty="0"/>
              <a:t> </a:t>
            </a:r>
            <a:r>
              <a:rPr lang="en-US" sz="1800" dirty="0" err="1"/>
              <a:t>asigură</a:t>
            </a:r>
            <a:r>
              <a:rPr lang="en-US" sz="1800" dirty="0"/>
              <a:t> </a:t>
            </a:r>
            <a:r>
              <a:rPr lang="en-US" sz="1800" dirty="0" err="1"/>
              <a:t>monitorizarea</a:t>
            </a:r>
            <a:r>
              <a:rPr lang="en-US" sz="1800" dirty="0"/>
              <a:t> </a:t>
            </a:r>
            <a:r>
              <a:rPr lang="en-US" sz="1800" dirty="0" err="1"/>
              <a:t>executării</a:t>
            </a:r>
            <a:r>
              <a:rPr lang="en-US" sz="1800" dirty="0"/>
              <a:t> </a:t>
            </a:r>
            <a:r>
              <a:rPr lang="en-US" sz="1800" dirty="0" err="1"/>
              <a:t>contractelor</a:t>
            </a:r>
            <a:r>
              <a:rPr lang="en-US" sz="1800" dirty="0"/>
              <a:t> de </a:t>
            </a:r>
            <a:r>
              <a:rPr lang="en-US" sz="1800" dirty="0" err="1"/>
              <a:t>achiziții</a:t>
            </a:r>
            <a:r>
              <a:rPr lang="en-US" sz="1800" dirty="0"/>
              <a:t> </a:t>
            </a:r>
            <a:r>
              <a:rPr lang="en-US" sz="1800" dirty="0" err="1"/>
              <a:t>sectoriale</a:t>
            </a:r>
            <a:r>
              <a:rPr lang="en-US" sz="1800" dirty="0"/>
              <a:t>, </a:t>
            </a:r>
            <a:r>
              <a:rPr lang="en-US" sz="1800" dirty="0" err="1"/>
              <a:t>întocmind</a:t>
            </a:r>
            <a:r>
              <a:rPr lang="en-US" sz="1800" dirty="0"/>
              <a:t> </a:t>
            </a:r>
            <a:r>
              <a:rPr lang="en-US" sz="1800" dirty="0" err="1"/>
              <a:t>rapoarte</a:t>
            </a:r>
            <a:r>
              <a:rPr lang="en-US" sz="1800" dirty="0"/>
              <a:t> </a:t>
            </a:r>
            <a:r>
              <a:rPr lang="en-US" sz="1800" dirty="0" err="1"/>
              <a:t>în</a:t>
            </a:r>
            <a:r>
              <a:rPr lang="en-US" sz="1800" dirty="0"/>
              <a:t> </a:t>
            </a:r>
            <a:r>
              <a:rPr lang="en-US" sz="1800" dirty="0" err="1"/>
              <a:t>acest</a:t>
            </a:r>
            <a:r>
              <a:rPr lang="en-US" sz="1800" dirty="0"/>
              <a:t> </a:t>
            </a:r>
            <a:r>
              <a:rPr lang="en-US" sz="1800" dirty="0" err="1"/>
              <a:t>sens</a:t>
            </a:r>
            <a:r>
              <a:rPr lang="en-US" sz="1800" dirty="0"/>
              <a:t> </a:t>
            </a:r>
            <a:r>
              <a:rPr lang="en-US" sz="1800" dirty="0" err="1"/>
              <a:t>semestrial</a:t>
            </a:r>
            <a:r>
              <a:rPr lang="en-US" sz="1800" dirty="0"/>
              <a:t> </a:t>
            </a:r>
            <a:r>
              <a:rPr lang="en-US" sz="1800" dirty="0" err="1"/>
              <a:t>şi</a:t>
            </a:r>
            <a:r>
              <a:rPr lang="en-US" sz="1800" dirty="0"/>
              <a:t> </a:t>
            </a:r>
            <a:r>
              <a:rPr lang="en-US" sz="1800" dirty="0" err="1"/>
              <a:t>anual</a:t>
            </a:r>
            <a:r>
              <a:rPr lang="en-US" sz="1800" dirty="0"/>
              <a:t>, conform </a:t>
            </a:r>
            <a:r>
              <a:rPr lang="en-US" sz="1800" dirty="0" err="1"/>
              <a:t>Anexei</a:t>
            </a:r>
            <a:r>
              <a:rPr lang="en-US" sz="1800" dirty="0"/>
              <a:t> </a:t>
            </a:r>
            <a:r>
              <a:rPr lang="en-US" sz="1800" dirty="0" err="1"/>
              <a:t>nr</a:t>
            </a:r>
            <a:r>
              <a:rPr lang="en-US" sz="1800" dirty="0"/>
              <a:t>. 18. </a:t>
            </a:r>
            <a:r>
              <a:rPr lang="en-US" sz="1800" dirty="0" err="1"/>
              <a:t>Rapoartele</a:t>
            </a:r>
            <a:r>
              <a:rPr lang="en-US" sz="1800" dirty="0"/>
              <a:t> respective </a:t>
            </a:r>
            <a:r>
              <a:rPr lang="en-US" sz="1800" dirty="0" err="1"/>
              <a:t>includ</a:t>
            </a:r>
            <a:r>
              <a:rPr lang="en-US" sz="1800" dirty="0"/>
              <a:t> </a:t>
            </a:r>
            <a:r>
              <a:rPr lang="en-US" sz="1800" dirty="0" err="1"/>
              <a:t>informaţii</a:t>
            </a:r>
            <a:r>
              <a:rPr lang="en-US" sz="1800" dirty="0"/>
              <a:t> cu </a:t>
            </a:r>
            <a:r>
              <a:rPr lang="en-US" sz="1800" dirty="0" err="1"/>
              <a:t>privire</a:t>
            </a:r>
            <a:r>
              <a:rPr lang="en-US" sz="1800" dirty="0"/>
              <a:t> la </a:t>
            </a:r>
            <a:r>
              <a:rPr lang="en-US" sz="1800" dirty="0" err="1"/>
              <a:t>etapa</a:t>
            </a:r>
            <a:r>
              <a:rPr lang="en-US" sz="1800" dirty="0"/>
              <a:t> de </a:t>
            </a:r>
            <a:r>
              <a:rPr lang="en-US" sz="1800" dirty="0" err="1"/>
              <a:t>executare</a:t>
            </a:r>
            <a:r>
              <a:rPr lang="en-US" sz="1800" dirty="0"/>
              <a:t> a </a:t>
            </a:r>
            <a:r>
              <a:rPr lang="en-US" sz="1800" dirty="0" err="1"/>
              <a:t>obligaţiilor</a:t>
            </a:r>
            <a:r>
              <a:rPr lang="en-US" sz="1800" dirty="0"/>
              <a:t> </a:t>
            </a:r>
            <a:r>
              <a:rPr lang="en-US" sz="1800" dirty="0" err="1"/>
              <a:t>contractuale</a:t>
            </a:r>
            <a:r>
              <a:rPr lang="en-US" sz="1800" dirty="0"/>
              <a:t>, </a:t>
            </a:r>
            <a:r>
              <a:rPr lang="en-US" sz="1800" dirty="0" err="1"/>
              <a:t>cauzele</a:t>
            </a:r>
            <a:r>
              <a:rPr lang="en-US" sz="1800" dirty="0"/>
              <a:t> </a:t>
            </a:r>
            <a:r>
              <a:rPr lang="en-US" sz="1800" dirty="0" err="1"/>
              <a:t>neexecutării</a:t>
            </a:r>
            <a:r>
              <a:rPr lang="en-US" sz="1800" dirty="0"/>
              <a:t>, </a:t>
            </a:r>
            <a:r>
              <a:rPr lang="en-US" sz="1800" dirty="0" err="1"/>
              <a:t>reclamaţiile</a:t>
            </a:r>
            <a:r>
              <a:rPr lang="en-US" sz="1800" dirty="0"/>
              <a:t> </a:t>
            </a:r>
            <a:r>
              <a:rPr lang="en-US" sz="1800" dirty="0" err="1"/>
              <a:t>înaintate</a:t>
            </a:r>
            <a:r>
              <a:rPr lang="en-US" sz="1800" dirty="0"/>
              <a:t> </a:t>
            </a:r>
            <a:r>
              <a:rPr lang="en-US" sz="1800" dirty="0" err="1"/>
              <a:t>şi</a:t>
            </a:r>
            <a:r>
              <a:rPr lang="en-US" sz="1800" dirty="0"/>
              <a:t> </a:t>
            </a:r>
            <a:r>
              <a:rPr lang="en-US" sz="1800" dirty="0" err="1"/>
              <a:t>sancţiunile</a:t>
            </a:r>
            <a:r>
              <a:rPr lang="en-US" sz="1800" dirty="0"/>
              <a:t> </a:t>
            </a:r>
            <a:r>
              <a:rPr lang="en-US" sz="1800" dirty="0" err="1"/>
              <a:t>aplicate</a:t>
            </a:r>
            <a:r>
              <a:rPr lang="en-US" sz="1800" dirty="0"/>
              <a:t>, </a:t>
            </a:r>
            <a:r>
              <a:rPr lang="en-US" sz="1800" dirty="0" err="1"/>
              <a:t>menţiuni</a:t>
            </a:r>
            <a:r>
              <a:rPr lang="en-US" sz="1800" dirty="0"/>
              <a:t> cu </a:t>
            </a:r>
            <a:r>
              <a:rPr lang="en-US" sz="1800" dirty="0" err="1"/>
              <a:t>privire</a:t>
            </a:r>
            <a:r>
              <a:rPr lang="en-US" sz="1800" dirty="0"/>
              <a:t> la </a:t>
            </a:r>
            <a:r>
              <a:rPr lang="en-US" sz="1800" dirty="0" err="1"/>
              <a:t>calitatea</a:t>
            </a:r>
            <a:r>
              <a:rPr lang="en-US" sz="1800" dirty="0"/>
              <a:t> </a:t>
            </a:r>
            <a:r>
              <a:rPr lang="en-US" sz="1800" dirty="0" err="1"/>
              <a:t>executării</a:t>
            </a:r>
            <a:r>
              <a:rPr lang="en-US" sz="1800" dirty="0"/>
              <a:t> </a:t>
            </a:r>
            <a:r>
              <a:rPr lang="en-US" sz="1800" dirty="0" err="1"/>
              <a:t>contractului</a:t>
            </a:r>
            <a:r>
              <a:rPr lang="en-US" sz="1800" dirty="0"/>
              <a:t> etc. </a:t>
            </a:r>
            <a:r>
              <a:rPr lang="it-IT" sz="1800" dirty="0"/>
              <a:t>Rapoartele sunt plasate pe pagina web oficială a entității contractante.</a:t>
            </a:r>
            <a:endParaRPr lang="ru-RU" sz="1800" dirty="0"/>
          </a:p>
          <a:p>
            <a:pPr marL="0" indent="0" algn="just">
              <a:buNone/>
            </a:pPr>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48532285"/>
      </p:ext>
    </p:extLst>
  </p:cSld>
  <p:clrMapOvr>
    <a:overrideClrMapping bg1="lt1" tx1="dk1" bg2="lt2" tx2="dk2" accent1="accent1" accent2="accent2" accent3="accent3" accent4="accent4" accent5="accent5" accent6="accent6" hlink="hlink" folHlink="folHlink"/>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7792"/>
            <a:ext cx="12192000" cy="1179288"/>
          </a:xfrm>
        </p:spPr>
        <p:txBody>
          <a:bodyPr>
            <a:noAutofit/>
          </a:bodyPr>
          <a:lstStyle/>
          <a:p>
            <a:pPr>
              <a:lnSpc>
                <a:spcPct val="100000"/>
              </a:lnSpc>
              <a:spcBef>
                <a:spcPts val="0"/>
              </a:spcBef>
            </a:pPr>
            <a:r>
              <a:rPr lang="ro-RO" sz="3600" b="1" dirty="0">
                <a:solidFill>
                  <a:srgbClr val="0070C0"/>
                </a:solidFill>
                <a:latin typeface="Calibri" pitchFamily="34" charset="0"/>
              </a:rPr>
              <a:t>SOLUȚIONAREA LITIGIILOR ȘI </a:t>
            </a:r>
            <a:br>
              <a:rPr lang="ro-RO" sz="3600" b="1" dirty="0">
                <a:solidFill>
                  <a:srgbClr val="0070C0"/>
                </a:solidFill>
                <a:latin typeface="Calibri" pitchFamily="34" charset="0"/>
              </a:rPr>
            </a:br>
            <a:r>
              <a:rPr lang="ro-RO" sz="3600" b="1" dirty="0">
                <a:solidFill>
                  <a:srgbClr val="0070C0"/>
                </a:solidFill>
                <a:latin typeface="Calibri" pitchFamily="34" charset="0"/>
              </a:rPr>
              <a:t>RĂSPUNDEREA JURIDICĂ </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x-none"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250721" y="2492873"/>
            <a:ext cx="8212702" cy="2159566"/>
          </a:xfrm>
          <a:prstGeom prst="rect">
            <a:avLst/>
          </a:prstGeom>
          <a:noFill/>
        </p:spPr>
        <p:txBody>
          <a:bodyPr wrap="square" rtlCol="0">
            <a:spAutoFit/>
          </a:bodyPr>
          <a:lstStyle/>
          <a:p>
            <a:pPr marL="230400" algn="just">
              <a:spcBef>
                <a:spcPts val="1000"/>
              </a:spcBef>
            </a:pPr>
            <a:r>
              <a:rPr lang="ro-RO" dirty="0">
                <a:solidFill>
                  <a:srgbClr val="002060"/>
                </a:solidFill>
              </a:rPr>
              <a:t>Soluționarea contestațiilor privind atribuirea contractelor de achiziții sectoriale se realizează de către Agenția Națională pentru Soluționarea Contestațiilor în conformitate cu cap. X din Legea nr. 131/2015 privind achizițiile publice.</a:t>
            </a:r>
          </a:p>
          <a:p>
            <a:pPr marL="230400" algn="just">
              <a:spcBef>
                <a:spcPts val="1000"/>
              </a:spcBef>
            </a:pPr>
            <a:r>
              <a:rPr lang="ro-RO" dirty="0">
                <a:solidFill>
                  <a:srgbClr val="002060"/>
                </a:solidFill>
              </a:rPr>
              <a:t>Încălcarea prevederilor Legii nr. 74/2020</a:t>
            </a:r>
            <a:r>
              <a:rPr lang="en-GB" dirty="0">
                <a:solidFill>
                  <a:srgbClr val="002060"/>
                </a:solidFill>
              </a:rPr>
              <a:t> </a:t>
            </a:r>
            <a:r>
              <a:rPr lang="ro-RO" dirty="0">
                <a:solidFill>
                  <a:srgbClr val="002060"/>
                </a:solidFill>
              </a:rPr>
              <a:t>atrage răspunderea disciplinară, civilă, contravențională sau penală în conformitate cu legislația.</a:t>
            </a:r>
          </a:p>
          <a:p>
            <a:pPr algn="just"/>
            <a:endParaRPr lang="ro-RO" dirty="0">
              <a:solidFill>
                <a:srgbClr val="002060"/>
              </a:solidFill>
            </a:endParaRPr>
          </a:p>
          <a:p>
            <a:pPr algn="just"/>
            <a:endParaRPr lang="ro-RO" dirty="0">
              <a:solidFill>
                <a:srgbClr val="002060"/>
              </a:solidFill>
            </a:endParaRPr>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3423" y="1872986"/>
            <a:ext cx="3524250" cy="2819400"/>
          </a:xfrm>
          <a:prstGeom prst="rect">
            <a:avLst/>
          </a:prstGeom>
        </p:spPr>
      </p:pic>
    </p:spTree>
    <p:extLst>
      <p:ext uri="{BB962C8B-B14F-4D97-AF65-F5344CB8AC3E}">
        <p14:creationId xmlns:p14="http://schemas.microsoft.com/office/powerpoint/2010/main" val="3150458274"/>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2826</TotalTime>
  <Words>10745</Words>
  <Application>Microsoft Office PowerPoint</Application>
  <PresentationFormat>Widescreen</PresentationFormat>
  <Paragraphs>700</Paragraphs>
  <Slides>93</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93</vt:i4>
      </vt:variant>
    </vt:vector>
  </HeadingPairs>
  <TitlesOfParts>
    <vt:vector size="100" baseType="lpstr">
      <vt:lpstr>Arial</vt:lpstr>
      <vt:lpstr>Arial Narrow</vt:lpstr>
      <vt:lpstr>Calibri</vt:lpstr>
      <vt:lpstr>Calibri Light</vt:lpstr>
      <vt:lpstr>Times New Roman</vt:lpstr>
      <vt:lpstr>Wingdings</vt:lpstr>
      <vt:lpstr>Тема Office</vt:lpstr>
      <vt:lpstr>TITLU:  Achizițiile în sectoarele energeticii, apei, transporturilor și serviciilor poștale </vt:lpstr>
      <vt:lpstr>CONSIDERAȚII GENERALE</vt:lpstr>
      <vt:lpstr>IMPLEMENTAREA LEGII</vt:lpstr>
      <vt:lpstr>DOMENIUL DE APLICARE AL LEGII</vt:lpstr>
      <vt:lpstr>DOMENIUL DE APLICARE AL LEGII</vt:lpstr>
      <vt:lpstr>PĂRȚILE IMPLICATE</vt:lpstr>
      <vt:lpstr>PĂRȚILE IMPLICATE</vt:lpstr>
      <vt:lpstr>ACTIVITĂȚI SECTORIALE</vt:lpstr>
      <vt:lpstr>ACTIVITĂȚI SECTORIALE</vt:lpstr>
      <vt:lpstr>ACTIVITĂȚI SECTORIALE</vt:lpstr>
      <vt:lpstr>ACTIVITĂȚI SECTORIALE</vt:lpstr>
      <vt:lpstr>ACTIVITĂȚI SECTORIALE</vt:lpstr>
      <vt:lpstr>ACTIVITĂȚI SECTORIALE</vt:lpstr>
      <vt:lpstr>ACTIVITĂȚI SECTORIALE</vt:lpstr>
      <vt:lpstr>EXCEPȚII</vt:lpstr>
      <vt:lpstr>PRINCIPII GENERALE</vt:lpstr>
      <vt:lpstr>Planul de achiziții</vt:lpstr>
      <vt:lpstr>Planul de achiziții</vt:lpstr>
      <vt:lpstr>Planul de achiziții</vt:lpstr>
      <vt:lpstr>Planul de achiziții</vt:lpstr>
      <vt:lpstr>Planul de achiziții</vt:lpstr>
      <vt:lpstr>Anunțul de intenție</vt:lpstr>
      <vt:lpstr>Necesitățile entității contractante</vt:lpstr>
      <vt:lpstr>Necesitățile entității contractante</vt:lpstr>
      <vt:lpstr>Necesitățile entității contractante</vt:lpstr>
      <vt:lpstr>Lucru în grup</vt:lpstr>
      <vt:lpstr>Calificarea și selecția</vt:lpstr>
      <vt:lpstr>Consultarea pieței</vt:lpstr>
      <vt:lpstr>Consultarea pieței</vt:lpstr>
      <vt:lpstr>Sistemele de calificare</vt:lpstr>
      <vt:lpstr>Sistemele de calificare</vt:lpstr>
      <vt:lpstr>Criteriile de calificare și de selecție</vt:lpstr>
      <vt:lpstr>Criteriile de calificare și de selecție</vt:lpstr>
      <vt:lpstr>Criteriile de calificare și de selecție</vt:lpstr>
      <vt:lpstr>Criteriile de calicare și de selecție</vt:lpstr>
      <vt:lpstr>Criteriile de calificare și de selecție</vt:lpstr>
      <vt:lpstr>Criterii de atribuire</vt:lpstr>
      <vt:lpstr>Criteriile de atribuire</vt:lpstr>
      <vt:lpstr>Criteriile de atribuire</vt:lpstr>
      <vt:lpstr>PowerPoint Presentation</vt:lpstr>
      <vt:lpstr>Criterii de atribuire</vt:lpstr>
      <vt:lpstr>Documentația de atribuire</vt:lpstr>
      <vt:lpstr>Documentația de atribuire</vt:lpstr>
      <vt:lpstr>Documentația de atribuire</vt:lpstr>
      <vt:lpstr>Documentația de atribuire</vt:lpstr>
      <vt:lpstr>Documentația de atribuire</vt:lpstr>
      <vt:lpstr>CERINȚELE PRIVIND PROCEDURA  DE ACHIZIȚIE SECTORIALĂ</vt:lpstr>
      <vt:lpstr>CERINȚELE PRIVIND PROCEDURA  DE ACHIZIȚIE SECTORIALĂ</vt:lpstr>
      <vt:lpstr>CERINȚELE PRIVIND PROCEDURA  DE ACHIZIȚIE SECTORIALĂ</vt:lpstr>
      <vt:lpstr>CERINȚELE PRIVIND PROCEDURA  DE ACHIZIȚIE SECTORIALĂ</vt:lpstr>
      <vt:lpstr>Lucru în grup</vt:lpstr>
      <vt:lpstr>PROCEDURILE  DE ACHIZIȚII SECTORIALE</vt:lpstr>
      <vt:lpstr>MODALITĂȚI SPECIALE DE ATRIBUIRE  AL CONTRACTELOR DE ACHIZIȚII SECTORIALE</vt:lpstr>
      <vt:lpstr>ACHIZIȚII CENTRALIZATE </vt:lpstr>
      <vt:lpstr>ACHIZIȚII COMUNE OCAZIONALE</vt:lpstr>
      <vt:lpstr>Achiziții de valoare mică</vt:lpstr>
      <vt:lpstr>Achiziții de valoare mică</vt:lpstr>
      <vt:lpstr>Achiziții de valoare mică</vt:lpstr>
      <vt:lpstr>Achiziții de valoare mică</vt:lpstr>
      <vt:lpstr>Achiziții de valoare mică</vt:lpstr>
      <vt:lpstr>Achiziții de valoare mică</vt:lpstr>
      <vt:lpstr>Achiziții de valoare mică</vt:lpstr>
      <vt:lpstr>Achiziții de valoare mică</vt:lpstr>
      <vt:lpstr>Licitație deschisă</vt:lpstr>
      <vt:lpstr>Licitație restrânsă</vt:lpstr>
      <vt:lpstr>Licitație restrânsă</vt:lpstr>
      <vt:lpstr>Licitație restrânsă</vt:lpstr>
      <vt:lpstr> Procedura de negociere cu publicare prealabilă a unui anunț de participare  </vt:lpstr>
      <vt:lpstr>Procedura de negociere cu publicare prealabilă a unui anunț de participare </vt:lpstr>
      <vt:lpstr>Procedura de negociere cu publicare prealabilă a unui anunț de participare </vt:lpstr>
      <vt:lpstr>Procedura de negociere cu publicare prealabilă a unui anunț de participare </vt:lpstr>
      <vt:lpstr>Procedura de negociere cu publicare prealabilă a unui anunț de participare </vt:lpstr>
      <vt:lpstr>Procedura de negociere fără publicare prealabilă a unui anunț de participare </vt:lpstr>
      <vt:lpstr>Procedura de negociere fără publicare prealabilă a unui anunț de participare </vt:lpstr>
      <vt:lpstr>Procedura de negociere fără publicare prealabilă a unui anunț de participare </vt:lpstr>
      <vt:lpstr>Procedura de negociere fără publicare prealabilă a unui anunț de participare </vt:lpstr>
      <vt:lpstr>Acordul-cadru</vt:lpstr>
      <vt:lpstr>Acordul-cadru</vt:lpstr>
      <vt:lpstr>Acordul-cadru</vt:lpstr>
      <vt:lpstr>Acordul-cadru</vt:lpstr>
      <vt:lpstr>Acordul-cadru</vt:lpstr>
      <vt:lpstr>Acordul-cadru</vt:lpstr>
      <vt:lpstr>Lucru în grup</vt:lpstr>
      <vt:lpstr>Atribuirea contractului</vt:lpstr>
      <vt:lpstr>ATRIBUIREA CONTRACTULUI</vt:lpstr>
      <vt:lpstr>PUBLICITATE ȘI TRANSPARENȚĂ</vt:lpstr>
      <vt:lpstr>PUBLICITATE ȘI TRANSPARENȚĂ</vt:lpstr>
      <vt:lpstr>CONTRACTUL DE ACHIZIȚII SECTORIALE</vt:lpstr>
      <vt:lpstr>CONTRACTUL DE ACHIZIȚII SECTORIALE</vt:lpstr>
      <vt:lpstr>CONTRACTUL DE ACHIZIȚII SECTORIALE</vt:lpstr>
      <vt:lpstr>CONTRACTUL DE ACHIZIȚII SECTORIALE</vt:lpstr>
      <vt:lpstr>Monitorizarea</vt:lpstr>
      <vt:lpstr>SOLUȚIONAREA LITIGIILOR ȘI  RĂSPUNDEREA JURIDICĂ </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TITLU: Achizițiile în sectoarele energeticii, apei, transporturilor și serviciilor poștale</dc:title>
  <dc:creator>Cainareanu, Sergiu</dc:creator>
  <cp:lastModifiedBy>25561</cp:lastModifiedBy>
  <cp:revision>76</cp:revision>
  <dcterms:created xsi:type="dcterms:W3CDTF">2021-06-22T07:15:34Z</dcterms:created>
  <dcterms:modified xsi:type="dcterms:W3CDTF">2021-06-26T19:01:10Z</dcterms:modified>
</cp:coreProperties>
</file>